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706" r:id="rId3"/>
  </p:sldMasterIdLst>
  <p:notesMasterIdLst>
    <p:notesMasterId r:id="rId39"/>
  </p:notesMasterIdLst>
  <p:handoutMasterIdLst>
    <p:handoutMasterId r:id="rId40"/>
  </p:handoutMasterIdLst>
  <p:sldIdLst>
    <p:sldId id="256" r:id="rId4"/>
    <p:sldId id="277" r:id="rId5"/>
    <p:sldId id="278" r:id="rId6"/>
    <p:sldId id="298" r:id="rId7"/>
    <p:sldId id="279" r:id="rId8"/>
    <p:sldId id="332" r:id="rId9"/>
    <p:sldId id="333" r:id="rId10"/>
    <p:sldId id="345" r:id="rId11"/>
    <p:sldId id="337" r:id="rId12"/>
    <p:sldId id="335" r:id="rId13"/>
    <p:sldId id="336" r:id="rId14"/>
    <p:sldId id="351" r:id="rId15"/>
    <p:sldId id="339" r:id="rId16"/>
    <p:sldId id="352" r:id="rId17"/>
    <p:sldId id="341" r:id="rId18"/>
    <p:sldId id="340" r:id="rId19"/>
    <p:sldId id="353" r:id="rId20"/>
    <p:sldId id="354" r:id="rId21"/>
    <p:sldId id="316" r:id="rId22"/>
    <p:sldId id="317" r:id="rId23"/>
    <p:sldId id="318" r:id="rId24"/>
    <p:sldId id="343" r:id="rId25"/>
    <p:sldId id="328" r:id="rId26"/>
    <p:sldId id="346" r:id="rId27"/>
    <p:sldId id="282" r:id="rId28"/>
    <p:sldId id="329" r:id="rId29"/>
    <p:sldId id="283" r:id="rId30"/>
    <p:sldId id="300" r:id="rId31"/>
    <p:sldId id="344" r:id="rId32"/>
    <p:sldId id="312" r:id="rId33"/>
    <p:sldId id="313" r:id="rId34"/>
    <p:sldId id="314" r:id="rId35"/>
    <p:sldId id="348" r:id="rId36"/>
    <p:sldId id="315" r:id="rId37"/>
    <p:sldId id="287" r:id="rId38"/>
  </p:sldIdLst>
  <p:sldSz cx="9144000" cy="6858000" type="screen4x3"/>
  <p:notesSz cx="10234613" cy="70993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75"/>
    <p:restoredTop sz="93235" autoAdjust="0"/>
  </p:normalViewPr>
  <p:slideViewPr>
    <p:cSldViewPr>
      <p:cViewPr varScale="1">
        <p:scale>
          <a:sx n="103" d="100"/>
          <a:sy n="103" d="100"/>
        </p:scale>
        <p:origin x="2328" y="17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17DB6C7-A922-4A0F-AEF8-3EA5C7DD3B4D}"/>
              </a:ext>
            </a:extLst>
          </p:cNvPr>
          <p:cNvSpPr>
            <a:spLocks noGrp="1"/>
          </p:cNvSpPr>
          <p:nvPr>
            <p:ph type="hdr" sz="quarter"/>
          </p:nvPr>
        </p:nvSpPr>
        <p:spPr>
          <a:xfrm>
            <a:off x="0" y="0"/>
            <a:ext cx="4435475" cy="354013"/>
          </a:xfrm>
          <a:prstGeom prst="rect">
            <a:avLst/>
          </a:prstGeom>
        </p:spPr>
        <p:txBody>
          <a:bodyPr vert="horz" wrap="square" lIns="99048" tIns="49524" rIns="99048" bIns="49524" numCol="1" anchor="t" anchorCtr="0" compatLnSpc="1">
            <a:prstTxWarp prst="textNoShape">
              <a:avLst/>
            </a:prstTxWarp>
          </a:bodyPr>
          <a:lstStyle>
            <a:lvl1pPr eaLnBrk="1" hangingPunct="1">
              <a:buClr>
                <a:srgbClr val="000000"/>
              </a:buClr>
              <a:buSzPct val="100000"/>
              <a:buFont typeface="Times New Roman" charset="0"/>
              <a:buNone/>
              <a:defRPr sz="1300">
                <a:latin typeface="Arial" charset="0"/>
                <a:ea typeface="Arial Unicode MS" charset="0"/>
                <a:cs typeface="Arial Unicode MS" charset="0"/>
              </a:defRPr>
            </a:lvl1pPr>
          </a:lstStyle>
          <a:p>
            <a:pPr>
              <a:defRPr/>
            </a:pPr>
            <a:endParaRPr lang="de-DE" altLang="de-DE"/>
          </a:p>
        </p:txBody>
      </p:sp>
      <p:sp>
        <p:nvSpPr>
          <p:cNvPr id="3" name="Datumsplatzhalter 2">
            <a:extLst>
              <a:ext uri="{FF2B5EF4-FFF2-40B4-BE49-F238E27FC236}">
                <a16:creationId xmlns:a16="http://schemas.microsoft.com/office/drawing/2014/main" id="{96CEB67B-24E5-4336-B95D-EAAF8805B452}"/>
              </a:ext>
            </a:extLst>
          </p:cNvPr>
          <p:cNvSpPr>
            <a:spLocks noGrp="1"/>
          </p:cNvSpPr>
          <p:nvPr>
            <p:ph type="dt" sz="quarter" idx="1"/>
          </p:nvPr>
        </p:nvSpPr>
        <p:spPr>
          <a:xfrm>
            <a:off x="5797550" y="0"/>
            <a:ext cx="4435475" cy="354013"/>
          </a:xfrm>
          <a:prstGeom prst="rect">
            <a:avLst/>
          </a:prstGeom>
        </p:spPr>
        <p:txBody>
          <a:bodyPr vert="horz" lIns="99048" tIns="49524" rIns="99048" bIns="49524" rtlCol="0"/>
          <a:lstStyle>
            <a:lvl1pPr algn="r" eaLnBrk="1" hangingPunct="1">
              <a:buClr>
                <a:srgbClr val="000000"/>
              </a:buClr>
              <a:buSzPct val="100000"/>
              <a:buFont typeface="Times New Roman" pitchFamily="16" charset="0"/>
              <a:buNone/>
              <a:defRPr sz="1300">
                <a:latin typeface="Arial" charset="0"/>
                <a:ea typeface="+mn-ea"/>
                <a:cs typeface="Arial Unicode MS" charset="0"/>
              </a:defRPr>
            </a:lvl1pPr>
          </a:lstStyle>
          <a:p>
            <a:pPr>
              <a:defRPr/>
            </a:pPr>
            <a:r>
              <a:rPr lang="de-DE"/>
              <a:t>22.10.2014</a:t>
            </a:r>
          </a:p>
        </p:txBody>
      </p:sp>
      <p:sp>
        <p:nvSpPr>
          <p:cNvPr id="4" name="Fußzeilenplatzhalter 3">
            <a:extLst>
              <a:ext uri="{FF2B5EF4-FFF2-40B4-BE49-F238E27FC236}">
                <a16:creationId xmlns:a16="http://schemas.microsoft.com/office/drawing/2014/main" id="{71AAEE31-B534-4705-89A6-26C48D24CCAA}"/>
              </a:ext>
            </a:extLst>
          </p:cNvPr>
          <p:cNvSpPr>
            <a:spLocks noGrp="1"/>
          </p:cNvSpPr>
          <p:nvPr>
            <p:ph type="ftr" sz="quarter" idx="2"/>
          </p:nvPr>
        </p:nvSpPr>
        <p:spPr>
          <a:xfrm>
            <a:off x="0" y="6743700"/>
            <a:ext cx="4435475" cy="354013"/>
          </a:xfrm>
          <a:prstGeom prst="rect">
            <a:avLst/>
          </a:prstGeom>
        </p:spPr>
        <p:txBody>
          <a:bodyPr vert="horz" lIns="99048" tIns="49524" rIns="99048" bIns="49524" rtlCol="0" anchor="b"/>
          <a:lstStyle>
            <a:lvl1pPr algn="l" eaLnBrk="1" hangingPunct="1">
              <a:buClr>
                <a:srgbClr val="000000"/>
              </a:buClr>
              <a:buSzPct val="100000"/>
              <a:buFont typeface="Times New Roman" pitchFamily="16" charset="0"/>
              <a:buNone/>
              <a:defRPr sz="1300">
                <a:latin typeface="Arial" charset="0"/>
                <a:ea typeface="+mn-ea"/>
                <a:cs typeface="Arial Unicode MS" charset="0"/>
              </a:defRPr>
            </a:lvl1pPr>
          </a:lstStyle>
          <a:p>
            <a:pPr>
              <a:defRPr/>
            </a:pPr>
            <a:r>
              <a:rPr lang="de-DE"/>
              <a:t>iogskretzerstrasse.wix.com/iogskretzerstrasse</a:t>
            </a:r>
          </a:p>
        </p:txBody>
      </p:sp>
      <p:sp>
        <p:nvSpPr>
          <p:cNvPr id="5" name="Foliennummernplatzhalter 4">
            <a:extLst>
              <a:ext uri="{FF2B5EF4-FFF2-40B4-BE49-F238E27FC236}">
                <a16:creationId xmlns:a16="http://schemas.microsoft.com/office/drawing/2014/main" id="{1C23B3B3-2E5E-476C-AF0B-5E0D8BAC4DA4}"/>
              </a:ext>
            </a:extLst>
          </p:cNvPr>
          <p:cNvSpPr>
            <a:spLocks noGrp="1"/>
          </p:cNvSpPr>
          <p:nvPr>
            <p:ph type="sldNum" sz="quarter" idx="3"/>
          </p:nvPr>
        </p:nvSpPr>
        <p:spPr>
          <a:xfrm>
            <a:off x="5797550" y="6743700"/>
            <a:ext cx="4435475" cy="354013"/>
          </a:xfrm>
          <a:prstGeom prst="rect">
            <a:avLst/>
          </a:prstGeom>
        </p:spPr>
        <p:txBody>
          <a:bodyPr vert="horz" wrap="square" lIns="99048" tIns="49524" rIns="99048" bIns="49524"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defRPr sz="1300" smtClean="0"/>
            </a:lvl1pPr>
          </a:lstStyle>
          <a:p>
            <a:pPr>
              <a:defRPr/>
            </a:pPr>
            <a:fld id="{D82A4A89-5BDB-40CC-844D-94753202A6DA}"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AutoShape 1">
            <a:extLst>
              <a:ext uri="{FF2B5EF4-FFF2-40B4-BE49-F238E27FC236}">
                <a16:creationId xmlns:a16="http://schemas.microsoft.com/office/drawing/2014/main" id="{DE529D1B-A61F-48B6-B5D4-07D044C89BC8}"/>
              </a:ext>
            </a:extLst>
          </p:cNvPr>
          <p:cNvSpPr>
            <a:spLocks noChangeArrowheads="1"/>
          </p:cNvSpPr>
          <p:nvPr/>
        </p:nvSpPr>
        <p:spPr bwMode="auto">
          <a:xfrm>
            <a:off x="0" y="0"/>
            <a:ext cx="10234613" cy="70993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6147" name="Text Box 2">
            <a:extLst>
              <a:ext uri="{FF2B5EF4-FFF2-40B4-BE49-F238E27FC236}">
                <a16:creationId xmlns:a16="http://schemas.microsoft.com/office/drawing/2014/main" id="{D4622FFB-0584-45D0-8A7F-356AEE310315}"/>
              </a:ext>
            </a:extLst>
          </p:cNvPr>
          <p:cNvSpPr txBox="1">
            <a:spLocks noChangeArrowheads="1"/>
          </p:cNvSpPr>
          <p:nvPr/>
        </p:nvSpPr>
        <p:spPr bwMode="auto">
          <a:xfrm>
            <a:off x="0" y="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6148" name="Text Box 3">
            <a:extLst>
              <a:ext uri="{FF2B5EF4-FFF2-40B4-BE49-F238E27FC236}">
                <a16:creationId xmlns:a16="http://schemas.microsoft.com/office/drawing/2014/main" id="{DA204A56-13E2-4969-A9B3-43A5D0173781}"/>
              </a:ext>
            </a:extLst>
          </p:cNvPr>
          <p:cNvSpPr txBox="1">
            <a:spLocks noChangeArrowheads="1"/>
          </p:cNvSpPr>
          <p:nvPr/>
        </p:nvSpPr>
        <p:spPr bwMode="auto">
          <a:xfrm>
            <a:off x="5797550" y="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6149" name="Rectangle 4">
            <a:extLst>
              <a:ext uri="{FF2B5EF4-FFF2-40B4-BE49-F238E27FC236}">
                <a16:creationId xmlns:a16="http://schemas.microsoft.com/office/drawing/2014/main" id="{A2F1F5D9-9149-4CF2-AC45-7727A015C967}"/>
              </a:ext>
            </a:extLst>
          </p:cNvPr>
          <p:cNvSpPr>
            <a:spLocks noGrp="1" noRot="1" noChangeAspect="1" noChangeArrowheads="1"/>
          </p:cNvSpPr>
          <p:nvPr>
            <p:ph type="sldImg"/>
          </p:nvPr>
        </p:nvSpPr>
        <p:spPr bwMode="auto">
          <a:xfrm>
            <a:off x="3343275" y="533400"/>
            <a:ext cx="3546475" cy="266065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5">
            <a:extLst>
              <a:ext uri="{FF2B5EF4-FFF2-40B4-BE49-F238E27FC236}">
                <a16:creationId xmlns:a16="http://schemas.microsoft.com/office/drawing/2014/main" id="{7B13132D-AF47-46BA-BC94-A3B0BAD788D2}"/>
              </a:ext>
            </a:extLst>
          </p:cNvPr>
          <p:cNvSpPr>
            <a:spLocks noGrp="1" noChangeArrowheads="1"/>
          </p:cNvSpPr>
          <p:nvPr>
            <p:ph type="body"/>
          </p:nvPr>
        </p:nvSpPr>
        <p:spPr bwMode="auto">
          <a:xfrm>
            <a:off x="1022350" y="3371850"/>
            <a:ext cx="8186738" cy="3194050"/>
          </a:xfrm>
          <a:prstGeom prst="rect">
            <a:avLst/>
          </a:prstGeom>
          <a:noFill/>
          <a:ln w="9525" cap="flat">
            <a:noFill/>
            <a:round/>
            <a:headEnd/>
            <a:tailEnd/>
          </a:ln>
          <a:effectLst/>
        </p:spPr>
        <p:txBody>
          <a:bodyPr vert="horz" wrap="square" lIns="97488" tIns="50694" rIns="97488" bIns="50694" numCol="1" anchor="t" anchorCtr="0" compatLnSpc="1">
            <a:prstTxWarp prst="textNoShape">
              <a:avLst/>
            </a:prstTxWarp>
          </a:bodyPr>
          <a:lstStyle/>
          <a:p>
            <a:pPr lvl="0"/>
            <a:endParaRPr lang="de-DE" noProof="0"/>
          </a:p>
        </p:txBody>
      </p:sp>
      <p:sp>
        <p:nvSpPr>
          <p:cNvPr id="6151" name="Text Box 6">
            <a:extLst>
              <a:ext uri="{FF2B5EF4-FFF2-40B4-BE49-F238E27FC236}">
                <a16:creationId xmlns:a16="http://schemas.microsoft.com/office/drawing/2014/main" id="{40F5FCAB-A7AE-40F9-B76B-98D655BC141C}"/>
              </a:ext>
            </a:extLst>
          </p:cNvPr>
          <p:cNvSpPr txBox="1">
            <a:spLocks noChangeArrowheads="1"/>
          </p:cNvSpPr>
          <p:nvPr/>
        </p:nvSpPr>
        <p:spPr bwMode="auto">
          <a:xfrm>
            <a:off x="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3" name="Rectangle 7">
            <a:extLst>
              <a:ext uri="{FF2B5EF4-FFF2-40B4-BE49-F238E27FC236}">
                <a16:creationId xmlns:a16="http://schemas.microsoft.com/office/drawing/2014/main" id="{628F21F7-EF75-4BD3-A8D4-0E080185D3E4}"/>
              </a:ext>
            </a:extLst>
          </p:cNvPr>
          <p:cNvSpPr>
            <a:spLocks noGrp="1" noChangeArrowheads="1"/>
          </p:cNvSpPr>
          <p:nvPr>
            <p:ph type="sldNum"/>
          </p:nvPr>
        </p:nvSpPr>
        <p:spPr bwMode="auto">
          <a:xfrm>
            <a:off x="5797550" y="6743700"/>
            <a:ext cx="4432300" cy="354013"/>
          </a:xfrm>
          <a:prstGeom prst="rect">
            <a:avLst/>
          </a:prstGeom>
          <a:noFill/>
          <a:ln w="9525" cap="flat">
            <a:noFill/>
            <a:round/>
            <a:headEnd/>
            <a:tailEnd/>
          </a:ln>
          <a:effectLst/>
        </p:spPr>
        <p:txBody>
          <a:bodyPr vert="horz" wrap="square" lIns="97488" tIns="50694" rIns="97488" bIns="50694" numCol="1" anchor="b" anchorCtr="0" compatLnSpc="1">
            <a:prstTxWarp prst="textNoShape">
              <a:avLst/>
            </a:prstTxWarp>
          </a:bodyPr>
          <a:lstStyle>
            <a:lvl1pPr marL="233363" indent="-233363" algn="r" eaLnBrk="1" hangingPunct="1">
              <a:buClr>
                <a:srgbClr val="000000"/>
              </a:buClr>
              <a:buSzPct val="45000"/>
              <a:buFont typeface="Wingdings" panose="05000000000000000000" pitchFamily="2" charset="2"/>
              <a:buNone/>
              <a:tabLst>
                <a:tab pos="782638" algn="l"/>
                <a:tab pos="1566863" algn="l"/>
                <a:tab pos="2351088" algn="l"/>
                <a:tab pos="3135313" algn="l"/>
              </a:tabLst>
              <a:defRPr sz="1300" smtClean="0">
                <a:solidFill>
                  <a:srgbClr val="000000"/>
                </a:solidFill>
                <a:latin typeface="Times New Roman" panose="02020603050405020304" pitchFamily="18" charset="0"/>
              </a:defRPr>
            </a:lvl1pPr>
          </a:lstStyle>
          <a:p>
            <a:pPr>
              <a:defRPr/>
            </a:pPr>
            <a:fld id="{7C872484-12D0-41A2-9FB0-B39F2ED38523}"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sldNum="0" hdr="0"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1pPr>
    <a:lvl2pPr marL="37931725" indent="-37474525"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11F3091A-BA7E-40F8-8077-A1C31EE22DC7}"/>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9219" name="Rectangle 2">
            <a:extLst>
              <a:ext uri="{FF2B5EF4-FFF2-40B4-BE49-F238E27FC236}">
                <a16:creationId xmlns:a16="http://schemas.microsoft.com/office/drawing/2014/main" id="{5D4E7D0E-1EF8-40E7-AC4A-8A7F9CF8D4AC}"/>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olienbildplatzhalter 1">
            <a:extLst>
              <a:ext uri="{FF2B5EF4-FFF2-40B4-BE49-F238E27FC236}">
                <a16:creationId xmlns:a16="http://schemas.microsoft.com/office/drawing/2014/main" id="{58D012A6-9C1E-B44B-932F-12F983A1DDA5}"/>
              </a:ext>
            </a:extLst>
          </p:cNvPr>
          <p:cNvSpPr>
            <a:spLocks noGrp="1" noRot="1" noChangeAspect="1" noChangeArrowheads="1" noTextEdit="1"/>
          </p:cNvSpPr>
          <p:nvPr>
            <p:ph type="sldImg"/>
          </p:nvPr>
        </p:nvSpPr>
        <p:spPr>
          <a:ln/>
        </p:spPr>
      </p:sp>
      <p:sp>
        <p:nvSpPr>
          <p:cNvPr id="105474" name="Notizenplatzhalter 2">
            <a:extLst>
              <a:ext uri="{FF2B5EF4-FFF2-40B4-BE49-F238E27FC236}">
                <a16:creationId xmlns:a16="http://schemas.microsoft.com/office/drawing/2014/main" id="{CB58836D-6817-9C42-B012-BAACB80A12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9218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a:extLst>
              <a:ext uri="{FF2B5EF4-FFF2-40B4-BE49-F238E27FC236}">
                <a16:creationId xmlns:a16="http://schemas.microsoft.com/office/drawing/2014/main" id="{DE1C2C8C-957D-C14E-9C1D-53819B9903F0}"/>
              </a:ext>
            </a:extLst>
          </p:cNvPr>
          <p:cNvSpPr>
            <a:spLocks noGrp="1" noRot="1" noChangeAspect="1" noChangeArrowheads="1" noTextEdit="1"/>
          </p:cNvSpPr>
          <p:nvPr>
            <p:ph type="sldImg"/>
          </p:nvPr>
        </p:nvSpPr>
        <p:spPr>
          <a:ln/>
        </p:spPr>
      </p:sp>
      <p:sp>
        <p:nvSpPr>
          <p:cNvPr id="106498" name="Notizenplatzhalter 2">
            <a:extLst>
              <a:ext uri="{FF2B5EF4-FFF2-40B4-BE49-F238E27FC236}">
                <a16:creationId xmlns:a16="http://schemas.microsoft.com/office/drawing/2014/main" id="{C0FDE4F0-7CEB-D844-B71D-DCA94143F9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7863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lienbildplatzhalter 1">
            <a:extLst>
              <a:ext uri="{FF2B5EF4-FFF2-40B4-BE49-F238E27FC236}">
                <a16:creationId xmlns:a16="http://schemas.microsoft.com/office/drawing/2014/main" id="{E63B4F77-B26B-654C-95E2-4FAFCADDE817}"/>
              </a:ext>
            </a:extLst>
          </p:cNvPr>
          <p:cNvSpPr>
            <a:spLocks noGrp="1" noRot="1" noChangeAspect="1" noChangeArrowheads="1" noTextEdit="1"/>
          </p:cNvSpPr>
          <p:nvPr>
            <p:ph type="sldImg"/>
          </p:nvPr>
        </p:nvSpPr>
        <p:spPr>
          <a:ln/>
        </p:spPr>
      </p:sp>
      <p:sp>
        <p:nvSpPr>
          <p:cNvPr id="28675" name="Notizenplatzhalter 2">
            <a:extLst>
              <a:ext uri="{FF2B5EF4-FFF2-40B4-BE49-F238E27FC236}">
                <a16:creationId xmlns:a16="http://schemas.microsoft.com/office/drawing/2014/main" id="{EC607520-9F53-0347-B2F8-948FC5C300FB}"/>
              </a:ext>
            </a:extLst>
          </p:cNvPr>
          <p:cNvSpPr>
            <a:spLocks noGrp="1"/>
          </p:cNvSpPr>
          <p:nvPr>
            <p:ph type="body" idx="1"/>
          </p:nvPr>
        </p:nvSpPr>
        <p:spPr>
          <a:ln/>
        </p:spPr>
        <p:txBody>
          <a:bodyPr/>
          <a:lstStyle/>
          <a:p>
            <a:pPr>
              <a:lnSpc>
                <a:spcPct val="150000"/>
              </a:lnSpc>
              <a:buFont typeface="Arial" charset="0"/>
              <a:buChar char="•"/>
              <a:defRPr/>
            </a:pPr>
            <a:endParaRPr lang="de-DE" altLang="de-DE" sz="1500" dirty="0">
              <a:latin typeface="Arial" charset="0"/>
              <a:cs typeface="Arial" charset="0"/>
            </a:endParaRPr>
          </a:p>
        </p:txBody>
      </p:sp>
    </p:spTree>
    <p:extLst>
      <p:ext uri="{BB962C8B-B14F-4D97-AF65-F5344CB8AC3E}">
        <p14:creationId xmlns:p14="http://schemas.microsoft.com/office/powerpoint/2010/main" val="334504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lienbildplatzhalter 1">
            <a:extLst>
              <a:ext uri="{FF2B5EF4-FFF2-40B4-BE49-F238E27FC236}">
                <a16:creationId xmlns:a16="http://schemas.microsoft.com/office/drawing/2014/main" id="{8059CB27-ED3C-4C47-B7D5-B72417C7B823}"/>
              </a:ext>
            </a:extLst>
          </p:cNvPr>
          <p:cNvSpPr>
            <a:spLocks noGrp="1" noRot="1" noChangeAspect="1" noChangeArrowheads="1" noTextEdit="1"/>
          </p:cNvSpPr>
          <p:nvPr>
            <p:ph type="sldImg"/>
          </p:nvPr>
        </p:nvSpPr>
        <p:spPr>
          <a:ln/>
        </p:spPr>
      </p:sp>
      <p:sp>
        <p:nvSpPr>
          <p:cNvPr id="107522" name="Notizenplatzhalter 2">
            <a:extLst>
              <a:ext uri="{FF2B5EF4-FFF2-40B4-BE49-F238E27FC236}">
                <a16:creationId xmlns:a16="http://schemas.microsoft.com/office/drawing/2014/main" id="{B12148B8-9DAA-BE43-8489-204B9CA79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06609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B8EAD72E-10DD-4E79-926C-E06E938B8EFB}"/>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39939" name="Rectangle 2">
            <a:extLst>
              <a:ext uri="{FF2B5EF4-FFF2-40B4-BE49-F238E27FC236}">
                <a16:creationId xmlns:a16="http://schemas.microsoft.com/office/drawing/2014/main" id="{EBF66146-DB62-41E3-BD1C-9792DA73BD37}"/>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endParaRPr lang="de-DE" altLang="de-DE" sz="1500" dirty="0">
              <a:latin typeface="Arial" panose="020B0604020202020204" pitchFamily="34" charset="0"/>
              <a:ea typeface="ＭＳ Ｐゴシック" panose="020B0600070205080204" pitchFamily="34" charset="-128"/>
            </a:endParaRPr>
          </a:p>
          <a:p>
            <a:pPr>
              <a:lnSpc>
                <a:spcPct val="150000"/>
              </a:lnSpc>
              <a:buFontTx/>
              <a:buNone/>
            </a:pPr>
            <a:endParaRPr lang="de-DE" altLang="de-DE" sz="15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Folienbildplatzhalter 1">
            <a:extLst>
              <a:ext uri="{FF2B5EF4-FFF2-40B4-BE49-F238E27FC236}">
                <a16:creationId xmlns:a16="http://schemas.microsoft.com/office/drawing/2014/main" id="{BAF54570-303A-B84C-ABE3-4E07A97876E9}"/>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4FFBA728-F5DA-B54D-B4F9-9A5E2F5DBFD4}"/>
              </a:ext>
            </a:extLst>
          </p:cNvPr>
          <p:cNvSpPr>
            <a:spLocks noGrp="1"/>
          </p:cNvSpPr>
          <p:nvPr>
            <p:ph type="body" idx="1"/>
          </p:nvPr>
        </p:nvSpPr>
        <p:spPr>
          <a:ln/>
        </p:spPr>
        <p:txBody>
          <a:bodyPr/>
          <a:lstStyle/>
          <a:p>
            <a:pPr marL="285750" indent="-285750">
              <a:lnSpc>
                <a:spcPct val="150000"/>
              </a:lnSpc>
              <a:buFontTx/>
              <a:buChar char="-"/>
              <a:defRPr/>
            </a:pPr>
            <a:r>
              <a:rPr lang="de-DE" altLang="de-DE" sz="1500" dirty="0">
                <a:latin typeface="Arial" charset="0"/>
                <a:cs typeface="Arial" charset="0"/>
              </a:rPr>
              <a:t>Auf die Strukturierung des Tages </a:t>
            </a:r>
          </a:p>
          <a:p>
            <a:pPr>
              <a:lnSpc>
                <a:spcPct val="150000"/>
              </a:lnSpc>
              <a:buFontTx/>
              <a:buNone/>
              <a:defRPr/>
            </a:pPr>
            <a:endParaRPr lang="de-DE" altLang="de-DE" sz="1500" dirty="0">
              <a:latin typeface="Arial" charset="0"/>
              <a:cs typeface="Arial" charset="0"/>
            </a:endParaRPr>
          </a:p>
          <a:p>
            <a:pPr>
              <a:lnSpc>
                <a:spcPct val="150000"/>
              </a:lnSpc>
              <a:buFont typeface="Arial" charset="0"/>
              <a:buChar char="•"/>
              <a:defRPr/>
            </a:pPr>
            <a:r>
              <a:rPr lang="de-DE" altLang="de-DE" sz="1500" dirty="0">
                <a:latin typeface="Arial" charset="0"/>
                <a:cs typeface="Arial" charset="0"/>
              </a:rPr>
              <a:t> knüpft an die Tagesstruktur der Kita an und verzahnt rhythmisch Unterricht und außerunterrichtliche Aktivitäten</a:t>
            </a:r>
          </a:p>
          <a:p>
            <a:pPr>
              <a:lnSpc>
                <a:spcPct val="150000"/>
              </a:lnSpc>
              <a:buFont typeface="Arial" charset="0"/>
              <a:buChar char="•"/>
              <a:defRPr/>
            </a:pPr>
            <a:r>
              <a:rPr lang="de-DE" altLang="de-DE" sz="1500" dirty="0">
                <a:latin typeface="Arial" charset="0"/>
                <a:cs typeface="Arial" charset="0"/>
              </a:rPr>
              <a:t>Ganztägig zusammen lernen und leben im Tagesrhythmus und Wochenrhythmus</a:t>
            </a:r>
          </a:p>
          <a:p>
            <a:pPr>
              <a:lnSpc>
                <a:spcPct val="150000"/>
              </a:lnSpc>
              <a:buFont typeface="Arial" charset="0"/>
              <a:buChar char="•"/>
              <a:defRPr/>
            </a:pPr>
            <a:r>
              <a:rPr lang="de-DE" altLang="de-DE" sz="1500" dirty="0">
                <a:latin typeface="Arial" charset="0"/>
                <a:cs typeface="Arial" charset="0"/>
              </a:rPr>
              <a:t>Ritualisierter Offener Anfang, gemeinsame Planung des Tages, individuelle Lernzeiten, gemeinsam Mahlzeiten einnehmen, Freizeit, Abschlusskreis/Wochenabschlussfeier (Präsentation des Gelernten, Vertiefung des Gelernten, Verabschiedung dann, wenn die ersten um 15 Uhr nach Hause gehen)</a:t>
            </a:r>
          </a:p>
          <a:p>
            <a:pPr>
              <a:lnSpc>
                <a:spcPct val="150000"/>
              </a:lnSpc>
              <a:buFont typeface="Arial" charset="0"/>
              <a:buChar char="•"/>
              <a:defRPr/>
            </a:pPr>
            <a:r>
              <a:rPr lang="de-DE" altLang="de-DE" sz="1500" dirty="0">
                <a:latin typeface="Arial" charset="0"/>
                <a:cs typeface="Arial" charset="0"/>
              </a:rPr>
              <a:t>Nachmittagsunterricht, keine Differenzierung zwischen Lernzeit als Unterrichtszeit und Lernzeit als „Hausaufgabenzeit“ (alle Kinder im Ganztag)</a:t>
            </a:r>
          </a:p>
          <a:p>
            <a:pPr>
              <a:lnSpc>
                <a:spcPct val="150000"/>
              </a:lnSpc>
              <a:buFont typeface="Arial" charset="0"/>
              <a:buChar char="•"/>
              <a:defRPr/>
            </a:pPr>
            <a:r>
              <a:rPr lang="de-DE" altLang="de-DE" sz="1500" dirty="0">
                <a:latin typeface="Arial" charset="0"/>
                <a:cs typeface="Arial" charset="0"/>
              </a:rPr>
              <a:t>Fachunterricht: kann auch ein Ganztagsangebot sein</a:t>
            </a:r>
          </a:p>
          <a:p>
            <a:pPr>
              <a:lnSpc>
                <a:spcPct val="150000"/>
              </a:lnSpc>
              <a:buFont typeface="Arial" charset="0"/>
              <a:buNone/>
              <a:defRPr/>
            </a:pPr>
            <a:endParaRPr lang="de-DE" altLang="de-DE" sz="1500" dirty="0">
              <a:latin typeface="Arial" charset="0"/>
              <a:cs typeface="Arial" charset="0"/>
            </a:endParaRPr>
          </a:p>
          <a:p>
            <a:pPr>
              <a:lnSpc>
                <a:spcPct val="150000"/>
              </a:lnSpc>
              <a:buFont typeface="Arial" charset="0"/>
              <a:buNone/>
              <a:defRPr/>
            </a:pPr>
            <a:endParaRPr lang="de-DE" altLang="de-DE" sz="1500" dirty="0">
              <a:latin typeface="Arial" charset="0"/>
              <a:cs typeface="Arial" charset="0"/>
            </a:endParaRPr>
          </a:p>
        </p:txBody>
      </p:sp>
    </p:spTree>
    <p:extLst>
      <p:ext uri="{BB962C8B-B14F-4D97-AF65-F5344CB8AC3E}">
        <p14:creationId xmlns:p14="http://schemas.microsoft.com/office/powerpoint/2010/main" val="154676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a:extLst>
              <a:ext uri="{FF2B5EF4-FFF2-40B4-BE49-F238E27FC236}">
                <a16:creationId xmlns:a16="http://schemas.microsoft.com/office/drawing/2014/main" id="{C90E645E-1535-0F4B-9D8D-EB882CEB1C2A}"/>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65CB0B98-435A-394A-BB18-7C220FDD854A}"/>
              </a:ext>
            </a:extLst>
          </p:cNvPr>
          <p:cNvSpPr>
            <a:spLocks noGrp="1"/>
          </p:cNvSpPr>
          <p:nvPr>
            <p:ph type="body" idx="1"/>
          </p:nvPr>
        </p:nvSpPr>
        <p:spPr>
          <a:ln/>
        </p:spPr>
        <p:txBody>
          <a:bodyPr/>
          <a:lstStyle/>
          <a:p>
            <a:pPr>
              <a:lnSpc>
                <a:spcPct val="150000"/>
              </a:lnSpc>
              <a:buFont typeface="Arial" charset="0"/>
              <a:buNone/>
              <a:defRPr/>
            </a:pPr>
            <a:endParaRPr lang="de-DE" altLang="de-DE" sz="1500" dirty="0">
              <a:latin typeface="Arial" charset="0"/>
              <a:cs typeface="Arial" charset="0"/>
            </a:endParaRPr>
          </a:p>
        </p:txBody>
      </p:sp>
    </p:spTree>
    <p:extLst>
      <p:ext uri="{BB962C8B-B14F-4D97-AF65-F5344CB8AC3E}">
        <p14:creationId xmlns:p14="http://schemas.microsoft.com/office/powerpoint/2010/main" val="3578541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8A2B8D83-B89F-485B-AD3D-30B318D4DA82}"/>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3A2EC962-FBB5-4361-A048-E7F6E0B51EF2}"/>
              </a:ext>
            </a:extLst>
          </p:cNvPr>
          <p:cNvSpPr>
            <a:spLocks noGrp="1"/>
          </p:cNvSpPr>
          <p:nvPr>
            <p:ph type="body" idx="1"/>
          </p:nvPr>
        </p:nvSpPr>
        <p:spPr>
          <a:ln/>
        </p:spPr>
        <p:txBody>
          <a:bodyPr/>
          <a:lstStyle/>
          <a:p>
            <a:pPr>
              <a:lnSpc>
                <a:spcPct val="150000"/>
              </a:lnSpc>
              <a:buFont typeface="Arial" charset="0"/>
              <a:buNone/>
              <a:defRPr/>
            </a:pPr>
            <a:endParaRPr lang="de-DE" altLang="de-DE" sz="1500" dirty="0">
              <a:latin typeface="Arial" charset="0"/>
              <a:cs typeface="Arial" charset="0"/>
            </a:endParaRPr>
          </a:p>
        </p:txBody>
      </p:sp>
    </p:spTree>
    <p:extLst>
      <p:ext uri="{BB962C8B-B14F-4D97-AF65-F5344CB8AC3E}">
        <p14:creationId xmlns:p14="http://schemas.microsoft.com/office/powerpoint/2010/main" val="3771837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8A2B8D83-B89F-485B-AD3D-30B318D4DA82}"/>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3A2EC962-FBB5-4361-A048-E7F6E0B51EF2}"/>
              </a:ext>
            </a:extLst>
          </p:cNvPr>
          <p:cNvSpPr>
            <a:spLocks noGrp="1"/>
          </p:cNvSpPr>
          <p:nvPr>
            <p:ph type="body" idx="1"/>
          </p:nvPr>
        </p:nvSpPr>
        <p:spPr>
          <a:ln/>
        </p:spPr>
        <p:txBody>
          <a:bodyPr/>
          <a:lstStyle/>
          <a:p>
            <a:pPr>
              <a:lnSpc>
                <a:spcPct val="150000"/>
              </a:lnSpc>
              <a:buFont typeface="Arial" charset="0"/>
              <a:buNone/>
              <a:defRPr/>
            </a:pPr>
            <a:endParaRPr lang="de-DE" altLang="de-DE" sz="1500" dirty="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7D81BFCE-D338-4940-B2E6-E17488D396B6}"/>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22531" name="Text Box 2">
            <a:extLst>
              <a:ext uri="{FF2B5EF4-FFF2-40B4-BE49-F238E27FC236}">
                <a16:creationId xmlns:a16="http://schemas.microsoft.com/office/drawing/2014/main" id="{B72A655E-DF10-B24F-9643-35BEF53FD104}"/>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Klassenrat, Ferienrat, Aufbau eines Schülerparlaments</a:t>
            </a:r>
          </a:p>
        </p:txBody>
      </p:sp>
      <p:sp>
        <p:nvSpPr>
          <p:cNvPr id="22532" name="Text Box 3">
            <a:extLst>
              <a:ext uri="{FF2B5EF4-FFF2-40B4-BE49-F238E27FC236}">
                <a16:creationId xmlns:a16="http://schemas.microsoft.com/office/drawing/2014/main" id="{32E5A278-4060-2E45-9095-E778E957DAEE}"/>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E42809C4-EA0A-BC49-A595-B39D4DAC11DD}" type="slidenum">
              <a:rPr lang="de-DE" altLang="de-DE" sz="1300">
                <a:solidFill>
                  <a:srgbClr val="000000"/>
                </a:solidFill>
              </a:rPr>
              <a:pPr algn="r" eaLnBrk="1" hangingPunct="1">
                <a:buSzPct val="100000"/>
              </a:pPr>
              <a:t>25</a:t>
            </a:fld>
            <a:endParaRPr lang="de-DE" altLang="de-DE" sz="1300">
              <a:solidFill>
                <a:srgbClr val="000000"/>
              </a:solidFill>
            </a:endParaRPr>
          </a:p>
        </p:txBody>
      </p:sp>
    </p:spTree>
    <p:extLst>
      <p:ext uri="{BB962C8B-B14F-4D97-AF65-F5344CB8AC3E}">
        <p14:creationId xmlns:p14="http://schemas.microsoft.com/office/powerpoint/2010/main" val="423928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F7BB64B6-4C41-4062-ACA4-B30523C0F40E}"/>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1267" name="Text Box 2">
            <a:extLst>
              <a:ext uri="{FF2B5EF4-FFF2-40B4-BE49-F238E27FC236}">
                <a16:creationId xmlns:a16="http://schemas.microsoft.com/office/drawing/2014/main" id="{8C45EFCC-BDA7-4DE5-AA66-90CAFACC019E}"/>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de-DE" altLang="de-DE" sz="1500" dirty="0">
              <a:latin typeface="Arial" panose="020B0604020202020204" pitchFamily="34" charset="0"/>
              <a:ea typeface="ＭＳ Ｐゴシック" panose="020B0600070205080204" pitchFamily="34" charset="-128"/>
            </a:endParaRPr>
          </a:p>
        </p:txBody>
      </p:sp>
      <p:sp>
        <p:nvSpPr>
          <p:cNvPr id="11268" name="Text Box 3">
            <a:extLst>
              <a:ext uri="{FF2B5EF4-FFF2-40B4-BE49-F238E27FC236}">
                <a16:creationId xmlns:a16="http://schemas.microsoft.com/office/drawing/2014/main" id="{3ADF3B88-F299-4FF2-9BEC-5200FBC5B0E3}"/>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E5B69AA3-E45B-4ADA-9177-64AFB8F4A900}" type="slidenum">
              <a:rPr lang="de-DE" altLang="de-DE" sz="1300">
                <a:solidFill>
                  <a:srgbClr val="000000"/>
                </a:solidFill>
              </a:rPr>
              <a:pPr algn="r" eaLnBrk="1" hangingPunct="1">
                <a:buSzPct val="100000"/>
              </a:pPr>
              <a:t>2</a:t>
            </a:fld>
            <a:endParaRPr lang="de-DE" altLang="de-DE" sz="13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4045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A30C08FF-1697-4746-B968-253995851149}"/>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54275" name="Rectangle 2">
            <a:extLst>
              <a:ext uri="{FF2B5EF4-FFF2-40B4-BE49-F238E27FC236}">
                <a16:creationId xmlns:a16="http://schemas.microsoft.com/office/drawing/2014/main" id="{789EA9F9-8830-424A-8DF9-E094C5320119}"/>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ltLang="de-DE" dirty="0">
                <a:latin typeface="Arial" panose="020B0604020202020204" pitchFamily="34" charset="0"/>
                <a:ea typeface="ＭＳ Ｐゴシック" panose="020B0600070205080204" pitchFamily="34" charset="-128"/>
              </a:rPr>
              <a:t>In dem etwas ungelenken Begriff „Bildung für nachhaltige Entwicklung“ stecken die Begriffe: </a:t>
            </a:r>
          </a:p>
          <a:p>
            <a:r>
              <a:rPr lang="de-DE" altLang="de-DE" dirty="0">
                <a:latin typeface="Arial" panose="020B0604020202020204" pitchFamily="34" charset="0"/>
                <a:ea typeface="ＭＳ Ｐゴシック" panose="020B0600070205080204" pitchFamily="34" charset="-128"/>
              </a:rPr>
              <a:t>Bildung – als Kerngeschäft von Schule, </a:t>
            </a:r>
          </a:p>
          <a:p>
            <a:r>
              <a:rPr lang="de-DE" altLang="de-DE" dirty="0">
                <a:latin typeface="Arial" panose="020B0604020202020204" pitchFamily="34" charset="0"/>
                <a:ea typeface="ＭＳ Ｐゴシック" panose="020B0600070205080204" pitchFamily="34" charset="-128"/>
              </a:rPr>
              <a:t>Nachhaltigkeit – als wünschenswerter Zustand und </a:t>
            </a:r>
          </a:p>
          <a:p>
            <a:r>
              <a:rPr lang="de-DE" altLang="de-DE" dirty="0">
                <a:latin typeface="Arial" panose="020B0604020202020204" pitchFamily="34" charset="0"/>
                <a:ea typeface="ＭＳ Ｐゴシック" panose="020B0600070205080204" pitchFamily="34" charset="-128"/>
              </a:rPr>
              <a:t>Entwicklung - als etwas prozesshaftes.</a:t>
            </a:r>
          </a:p>
          <a:p>
            <a:r>
              <a:rPr lang="de-DE" altLang="de-DE" dirty="0">
                <a:latin typeface="Arial" panose="020B0604020202020204" pitchFamily="34" charset="0"/>
                <a:ea typeface="ＭＳ Ｐゴシック" panose="020B0600070205080204" pitchFamily="34" charset="-128"/>
              </a:rPr>
              <a:t>BNE liegt im Interesse des Bundes und der vereinten Nationen </a:t>
            </a:r>
          </a:p>
          <a:p>
            <a:r>
              <a:rPr lang="de-DE" altLang="de-DE" dirty="0">
                <a:latin typeface="Arial" panose="020B0604020202020204" pitchFamily="34" charset="0"/>
                <a:ea typeface="ＭＳ Ｐゴシック" panose="020B0600070205080204" pitchFamily="34" charset="-128"/>
              </a:rPr>
              <a:t>Die Kinder werden als die zukünftigen Gestalter unserer Umwelt </a:t>
            </a:r>
          </a:p>
          <a:p>
            <a:r>
              <a:rPr lang="de-DE" altLang="de-DE" dirty="0">
                <a:latin typeface="Arial" panose="020B0604020202020204" pitchFamily="34" charset="0"/>
                <a:ea typeface="ＭＳ Ｐゴシック" panose="020B0600070205080204" pitchFamily="34" charset="-128"/>
              </a:rPr>
              <a:t>und unserer Gesellschaft verstanden. </a:t>
            </a:r>
          </a:p>
          <a:p>
            <a:r>
              <a:rPr lang="de-DE" altLang="de-DE" dirty="0">
                <a:latin typeface="Arial" panose="020B0604020202020204" pitchFamily="34" charset="0"/>
                <a:ea typeface="ＭＳ Ｐゴシック" panose="020B0600070205080204" pitchFamily="34" charset="-128"/>
              </a:rPr>
              <a:t>Sie brauchen schon früh Unterstützung, um diese Aufgabe in Verantwortung </a:t>
            </a:r>
          </a:p>
          <a:p>
            <a:r>
              <a:rPr lang="de-DE" altLang="de-DE" dirty="0">
                <a:latin typeface="Arial" panose="020B0604020202020204" pitchFamily="34" charset="0"/>
                <a:ea typeface="ＭＳ Ｐゴシック" panose="020B0600070205080204" pitchFamily="34" charset="-128"/>
              </a:rPr>
              <a:t>für weitere Generationen wahrnehmen zu können. </a:t>
            </a:r>
          </a:p>
          <a:p>
            <a:endParaRPr lang="de-DE" altLang="de-DE"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A7802EA4-C23B-4E5B-A1FF-A0EE86604E4A}"/>
              </a:ext>
            </a:extLst>
          </p:cNvPr>
          <p:cNvSpPr>
            <a:spLocks noGrp="1" noRot="1" noChangeAspect="1" noChangeArrowheads="1" noTextEdit="1"/>
          </p:cNvSpPr>
          <p:nvPr>
            <p:ph type="sldImg"/>
          </p:nvPr>
        </p:nvSpPr>
        <p:spPr>
          <a:ln/>
        </p:spPr>
      </p:sp>
      <p:sp>
        <p:nvSpPr>
          <p:cNvPr id="56323" name="Notizenplatzhalter 2">
            <a:extLst>
              <a:ext uri="{FF2B5EF4-FFF2-40B4-BE49-F238E27FC236}">
                <a16:creationId xmlns:a16="http://schemas.microsoft.com/office/drawing/2014/main" id="{118229AB-584C-4AC1-8512-D10A6A850C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ea typeface="ＭＳ Ｐゴシック" panose="020B0600070205080204" pitchFamily="34" charset="-128"/>
              </a:rPr>
              <a:t>Teilkompetenzen die im Rahmen einer BNE gefördert werden sind:</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Vorausschauendes Denken und Handeln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Weltoffene Wahrnehmung</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Interdisziplinäres Arbeiten </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Sich verständigen und kooperieren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Planen und agieren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Gerecht und solidarisch sein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Motiviert sein und motivieren können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Lebensstile und Leitbilder reflektieren können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Realisation in diesem Schuljahr: Projekt Kindermeilen</a:t>
            </a:r>
          </a:p>
          <a:p>
            <a:pPr>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rPr>
              <a:t>Dauerhafte Realisation: Klassenräume/Schulräume als Lebensräume </a:t>
            </a:r>
          </a:p>
          <a:p>
            <a:pPr>
              <a:buFont typeface="Arial" panose="020B0604020202020204" pitchFamily="34" charset="0"/>
              <a:buNone/>
            </a:pPr>
            <a:endParaRPr lang="de-DE" altLang="de-DE" dirty="0">
              <a:latin typeface="Arial" panose="020B0604020202020204" pitchFamily="34"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2AD56C2-43A6-482D-8046-1C2F0575EDDE}"/>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04DB667A-EDEF-45BC-8213-F026D5D5B2C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43653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4CBC409B-DF63-4419-92E7-D7B796B71322}"/>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58371" name="Rectangle 2">
            <a:extLst>
              <a:ext uri="{FF2B5EF4-FFF2-40B4-BE49-F238E27FC236}">
                <a16:creationId xmlns:a16="http://schemas.microsoft.com/office/drawing/2014/main" id="{A5A284D3-4B63-4EAC-A1AC-4D22F43A908F}"/>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ltLang="de-DE" dirty="0">
                <a:latin typeface="Times New Roman" panose="02020603050405020304" pitchFamily="18" charset="0"/>
                <a:ea typeface="ＭＳ Ｐゴシック" panose="020B0600070205080204" pitchFamily="34" charset="-128"/>
              </a:rPr>
              <a:t>Kann Kinder/Zurückstellung:</a:t>
            </a:r>
          </a:p>
          <a:p>
            <a:r>
              <a:rPr lang="de-DE" altLang="de-DE" dirty="0">
                <a:latin typeface="Times New Roman" panose="02020603050405020304" pitchFamily="18" charset="0"/>
                <a:ea typeface="ＭＳ Ｐゴシック" panose="020B0600070205080204" pitchFamily="34" charset="-128"/>
              </a:rPr>
              <a:t>Termin bei der Schulärztin (Gesundheitsamt) + Vorstellen bei der Schulleitung + Gespräch mit den Eltern/ evtl. mit der KiTa</a:t>
            </a:r>
            <a:br>
              <a:rPr lang="de-DE" altLang="de-DE" dirty="0">
                <a:latin typeface="Times New Roman" panose="02020603050405020304" pitchFamily="18" charset="0"/>
                <a:ea typeface="ＭＳ Ｐゴシック" panose="020B0600070205080204" pitchFamily="34" charset="-128"/>
              </a:rPr>
            </a:br>
            <a:r>
              <a:rPr lang="de-DE" altLang="de-DE" dirty="0">
                <a:latin typeface="Times New Roman" panose="02020603050405020304" pitchFamily="18" charset="0"/>
                <a:ea typeface="ＭＳ Ｐゴシック" panose="020B0600070205080204" pitchFamily="34" charset="-128"/>
                <a:sym typeface="Wingdings" panose="05000000000000000000" pitchFamily="2" charset="2"/>
              </a:rPr>
              <a:t> Schulleitung entscheidet</a:t>
            </a:r>
          </a:p>
          <a:p>
            <a:endParaRPr lang="de-DE" altLang="de-DE" dirty="0">
              <a:latin typeface="Times New Roman" panose="02020603050405020304" pitchFamily="18" charset="0"/>
              <a:ea typeface="ＭＳ Ｐゴシック" panose="020B0600070205080204" pitchFamily="34" charset="-128"/>
            </a:endParaRPr>
          </a:p>
          <a:p>
            <a:r>
              <a:rPr lang="de-DE" altLang="de-DE" dirty="0">
                <a:latin typeface="Times New Roman" panose="02020603050405020304" pitchFamily="18" charset="0"/>
                <a:ea typeface="ＭＳ Ｐゴシック" panose="020B0600070205080204" pitchFamily="34" charset="-128"/>
              </a:rPr>
              <a:t>Das Land reagiert im Schulgesetz auf die Vielfalt, die die Kinder zum Schulanfang mitbringen durch die 1-3jährige SEP.</a:t>
            </a:r>
          </a:p>
          <a:p>
            <a:endParaRPr lang="de-DE" altLang="de-DE" dirty="0">
              <a:latin typeface="Times New Roman" panose="02020603050405020304" pitchFamily="18" charset="0"/>
              <a:ea typeface="ＭＳ Ｐゴシック" panose="020B0600070205080204" pitchFamily="34" charset="-128"/>
            </a:endParaRPr>
          </a:p>
        </p:txBody>
      </p:sp>
      <p:sp>
        <p:nvSpPr>
          <p:cNvPr id="58372" name="Text Box 3">
            <a:extLst>
              <a:ext uri="{FF2B5EF4-FFF2-40B4-BE49-F238E27FC236}">
                <a16:creationId xmlns:a16="http://schemas.microsoft.com/office/drawing/2014/main" id="{9E6F8E9D-A96D-45A3-A855-0ED1FA57B04C}"/>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B113DE81-4F0C-41DB-9B33-8B6329B39DC9}" type="slidenum">
              <a:rPr lang="de-DE" altLang="de-DE" sz="1300">
                <a:solidFill>
                  <a:srgbClr val="000000"/>
                </a:solidFill>
              </a:rPr>
              <a:pPr algn="r" eaLnBrk="1" hangingPunct="1">
                <a:buSzPct val="100000"/>
              </a:pPr>
              <a:t>30</a:t>
            </a:fld>
            <a:endParaRPr lang="de-DE" altLang="de-DE" sz="13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C64D74CF-29BF-468B-8C60-BBE52357BE69}"/>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0419" name="Rectangle 2">
            <a:extLst>
              <a:ext uri="{FF2B5EF4-FFF2-40B4-BE49-F238E27FC236}">
                <a16:creationId xmlns:a16="http://schemas.microsoft.com/office/drawing/2014/main" id="{50622BA2-ED32-43AF-8A1D-0647C3F77BD9}"/>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 typeface="Arial" panose="020B0604020202020204" pitchFamily="34" charset="0"/>
              <a:buNone/>
            </a:pPr>
            <a:endParaRPr lang="de-DE" altLang="de-DE" sz="15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70124205-AD85-4CB1-B557-EB5D0FDAC015}"/>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2467" name="Rectangle 2">
            <a:extLst>
              <a:ext uri="{FF2B5EF4-FFF2-40B4-BE49-F238E27FC236}">
                <a16:creationId xmlns:a16="http://schemas.microsoft.com/office/drawing/2014/main" id="{008117F7-D08B-4496-BC9A-0EE83B692CD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 typeface="Arial" panose="020B0604020202020204" pitchFamily="34" charset="0"/>
              <a:buNone/>
            </a:pPr>
            <a:endParaRPr lang="de-DE" altLang="de-DE" sz="15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70124205-AD85-4CB1-B557-EB5D0FDAC015}"/>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2467" name="Rectangle 2">
            <a:extLst>
              <a:ext uri="{FF2B5EF4-FFF2-40B4-BE49-F238E27FC236}">
                <a16:creationId xmlns:a16="http://schemas.microsoft.com/office/drawing/2014/main" id="{008117F7-D08B-4496-BC9A-0EE83B692CD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 typeface="Arial" panose="020B0604020202020204" pitchFamily="34" charset="0"/>
              <a:buNone/>
            </a:pPr>
            <a:endParaRPr lang="de-DE" altLang="de-DE" sz="15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829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2AD56C2-43A6-482D-8046-1C2F0575EDDE}"/>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04DB667A-EDEF-45BC-8213-F026D5D5B2C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a:t>Nach geltender Rechtslage können schulpflichtige Kinder nur aus erheblichen gesundheitlichen Gründen für ein Jahr zurückgestellt werden. Die Entscheidung trifft die Schulleitung auf der Grundlage des schulärztlichen Gutachtens. Die Eltern sind anzuhören (§ 35 Absatz 3 Satz 1-3 Schulgesetz).</a:t>
            </a:r>
            <a:endParaRPr lang="de-DE" altLang="de-D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4D5C9956-A96D-42EE-9E8C-A50C19EBC519}"/>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6563" name="Rectangle 2">
            <a:extLst>
              <a:ext uri="{FF2B5EF4-FFF2-40B4-BE49-F238E27FC236}">
                <a16:creationId xmlns:a16="http://schemas.microsoft.com/office/drawing/2014/main" id="{972C20B9-D98D-4176-8C9E-ABE7F7D20723}"/>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a typeface="ＭＳ Ｐゴシック" panose="020B0600070205080204" pitchFamily="34" charset="-128"/>
            </a:endParaRPr>
          </a:p>
        </p:txBody>
      </p:sp>
      <p:sp>
        <p:nvSpPr>
          <p:cNvPr id="66564" name="Text Box 3">
            <a:extLst>
              <a:ext uri="{FF2B5EF4-FFF2-40B4-BE49-F238E27FC236}">
                <a16:creationId xmlns:a16="http://schemas.microsoft.com/office/drawing/2014/main" id="{E6A71426-AE4A-49F1-B4AE-8222D487955E}"/>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4DAAF3CC-4F75-4867-80F0-27F32488DD15}" type="slidenum">
              <a:rPr lang="de-DE" altLang="de-DE" sz="1300">
                <a:solidFill>
                  <a:srgbClr val="000000"/>
                </a:solidFill>
              </a:rPr>
              <a:pPr algn="r" eaLnBrk="1" hangingPunct="1">
                <a:buSzPct val="100000"/>
              </a:pPr>
              <a:t>35</a:t>
            </a:fld>
            <a:endParaRPr lang="de-DE" altLang="de-DE" sz="13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BF80462E-4901-4600-9692-4B5BFB891FD5}"/>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3315" name="Text Box 2">
            <a:extLst>
              <a:ext uri="{FF2B5EF4-FFF2-40B4-BE49-F238E27FC236}">
                <a16:creationId xmlns:a16="http://schemas.microsoft.com/office/drawing/2014/main" id="{A4963507-45B0-446C-9AB4-5A83C8B36135}"/>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de-DE" altLang="de-DE" sz="1500" dirty="0">
              <a:latin typeface="Arial" panose="020B0604020202020204" pitchFamily="34" charset="0"/>
              <a:ea typeface="ＭＳ Ｐゴシック" panose="020B0600070205080204" pitchFamily="34" charset="-128"/>
            </a:endParaRPr>
          </a:p>
        </p:txBody>
      </p:sp>
      <p:sp>
        <p:nvSpPr>
          <p:cNvPr id="13316" name="Text Box 3">
            <a:extLst>
              <a:ext uri="{FF2B5EF4-FFF2-40B4-BE49-F238E27FC236}">
                <a16:creationId xmlns:a16="http://schemas.microsoft.com/office/drawing/2014/main" id="{1ACF4AA7-90E1-404D-8C76-AA38730CCA91}"/>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2D657AB8-477E-423A-88F4-6F2AA2800A63}" type="slidenum">
              <a:rPr lang="de-DE" altLang="de-DE" sz="1300">
                <a:solidFill>
                  <a:srgbClr val="000000"/>
                </a:solidFill>
              </a:rPr>
              <a:pPr algn="r" eaLnBrk="1" hangingPunct="1">
                <a:buSzPct val="100000"/>
              </a:pPr>
              <a:t>3</a:t>
            </a:fld>
            <a:endParaRPr lang="de-DE" altLang="de-DE" sz="13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8710DECD-A305-47B9-A742-E47C9A9AA681}"/>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5363" name="Rectangle 2">
            <a:extLst>
              <a:ext uri="{FF2B5EF4-FFF2-40B4-BE49-F238E27FC236}">
                <a16:creationId xmlns:a16="http://schemas.microsoft.com/office/drawing/2014/main" id="{DB2DC370-6EDE-4AFF-80C8-07A535D1BAD0}"/>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endParaRPr lang="de-DE" altLang="de-DE" sz="15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572B91F6-5D84-4651-9785-D7D231233DB8}"/>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7411" name="Rectangle 2">
            <a:extLst>
              <a:ext uri="{FF2B5EF4-FFF2-40B4-BE49-F238E27FC236}">
                <a16:creationId xmlns:a16="http://schemas.microsoft.com/office/drawing/2014/main" id="{839F6BE3-C65C-4686-BFB4-37DCEA1DFE5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endParaRPr lang="de-DE" altLang="de-DE" sz="1500" dirty="0">
              <a:latin typeface="Arial" panose="020B0604020202020204" pitchFamily="34"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a:p>
            <a:r>
              <a:rPr lang="de-DE" altLang="de-DE" dirty="0">
                <a:latin typeface="Times New Roman" panose="02020603050405020304" pitchFamily="18" charset="0"/>
                <a:ea typeface="ＭＳ Ｐゴシック" panose="020B0600070205080204" pitchFamily="34" charset="-128"/>
              </a:rPr>
              <a:t> </a:t>
            </a:r>
          </a:p>
          <a:p>
            <a:pPr>
              <a:lnSpc>
                <a:spcPct val="150000"/>
              </a:lnSpc>
            </a:pPr>
            <a:endParaRPr lang="de-DE" altLang="de-DE" sz="15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A20C87C0-E0F1-0D45-B695-0DF505991448}"/>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85A0F791-E2EF-9944-BAE1-626958A4332D}"/>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Tx/>
              <a:buNone/>
            </a:pPr>
            <a:endParaRPr lang="de-DE" altLang="de-DE" sz="15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8954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lienbildplatzhalter 1">
            <a:extLst>
              <a:ext uri="{FF2B5EF4-FFF2-40B4-BE49-F238E27FC236}">
                <a16:creationId xmlns:a16="http://schemas.microsoft.com/office/drawing/2014/main" id="{0EB9FA0B-FEDC-054D-A26F-3F6252D33297}"/>
              </a:ext>
            </a:extLst>
          </p:cNvPr>
          <p:cNvSpPr>
            <a:spLocks noGrp="1" noRot="1" noChangeAspect="1" noChangeArrowheads="1" noTextEdit="1"/>
          </p:cNvSpPr>
          <p:nvPr>
            <p:ph type="sldImg"/>
          </p:nvPr>
        </p:nvSpPr>
        <p:spPr>
          <a:ln/>
        </p:spPr>
      </p:sp>
      <p:sp>
        <p:nvSpPr>
          <p:cNvPr id="104450" name="Notizenplatzhalter 2">
            <a:extLst>
              <a:ext uri="{FF2B5EF4-FFF2-40B4-BE49-F238E27FC236}">
                <a16:creationId xmlns:a16="http://schemas.microsoft.com/office/drawing/2014/main" id="{9B818911-95C7-984A-863C-8F3CE8FC2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0108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A20C87C0-E0F1-0D45-B695-0DF505991448}"/>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85A0F791-E2EF-9944-BAE1-626958A4332D}"/>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Tx/>
              <a:buNone/>
            </a:pPr>
            <a:endParaRPr lang="de-DE" altLang="de-DE" sz="15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8765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22A5CB8A-8BDE-5849-B7AB-B50CBB214CEA}"/>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27651" name="Rectangle 2">
            <a:extLst>
              <a:ext uri="{FF2B5EF4-FFF2-40B4-BE49-F238E27FC236}">
                <a16:creationId xmlns:a16="http://schemas.microsoft.com/office/drawing/2014/main" id="{BA84B7E0-9357-AE4C-9BF3-B96D8BE2ED7F}"/>
              </a:ext>
            </a:extLst>
          </p:cNvPr>
          <p:cNvSpPr>
            <a:spLocks noGrp="1" noChangeArrowheads="1"/>
          </p:cNvSpPr>
          <p:nvPr>
            <p:ph type="body" idx="1"/>
          </p:nvPr>
        </p:nvSpPr>
        <p:spPr>
          <a:xfrm>
            <a:off x="1022350" y="3371850"/>
            <a:ext cx="8189913" cy="3194050"/>
          </a:xfrm>
          <a:ln/>
        </p:spPr>
        <p:txBody>
          <a:bodyPr wrap="none" anchor="ctr"/>
          <a:lstStyle/>
          <a:p>
            <a:pPr marL="285750" indent="-285750">
              <a:lnSpc>
                <a:spcPct val="150000"/>
              </a:lnSpc>
              <a:buFontTx/>
              <a:buChar char="-"/>
              <a:defRPr/>
            </a:pPr>
            <a:endParaRPr lang="de-DE" altLang="de-DE" sz="1500" dirty="0">
              <a:latin typeface="Arial" charset="0"/>
              <a:cs typeface="Arial" charset="0"/>
            </a:endParaRPr>
          </a:p>
        </p:txBody>
      </p:sp>
    </p:spTree>
    <p:extLst>
      <p:ext uri="{BB962C8B-B14F-4D97-AF65-F5344CB8AC3E}">
        <p14:creationId xmlns:p14="http://schemas.microsoft.com/office/powerpoint/2010/main" val="119100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0">
            <a:extLst>
              <a:ext uri="{FF2B5EF4-FFF2-40B4-BE49-F238E27FC236}">
                <a16:creationId xmlns:a16="http://schemas.microsoft.com/office/drawing/2014/main" id="{53F6B5F6-4894-40BB-ADCF-527B63E32B11}"/>
              </a:ext>
            </a:extLst>
          </p:cNvPr>
          <p:cNvSpPr>
            <a:spLocks noGrp="1" noChangeArrowheads="1"/>
          </p:cNvSpPr>
          <p:nvPr>
            <p:ph type="sldNum" idx="10"/>
          </p:nvPr>
        </p:nvSpPr>
        <p:spPr>
          <a:ln/>
        </p:spPr>
        <p:txBody>
          <a:bodyPr/>
          <a:lstStyle>
            <a:lvl1pPr>
              <a:defRPr/>
            </a:lvl1pPr>
          </a:lstStyle>
          <a:p>
            <a:pPr>
              <a:defRPr/>
            </a:pPr>
            <a:fld id="{3D9ADF90-2817-4AD5-96BE-BD1F82E328E7}" type="slidenum">
              <a:rPr lang="de-DE" altLang="de-DE"/>
              <a:pPr>
                <a:defRPr/>
              </a:pPr>
              <a:t>‹Nr.›</a:t>
            </a:fld>
            <a:endParaRPr lang="de-DE" altLang="de-DE"/>
          </a:p>
        </p:txBody>
      </p:sp>
    </p:spTree>
    <p:extLst>
      <p:ext uri="{BB962C8B-B14F-4D97-AF65-F5344CB8AC3E}">
        <p14:creationId xmlns:p14="http://schemas.microsoft.com/office/powerpoint/2010/main" val="2652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361CC399-9F0F-41C3-A1DD-C3E6179DA33F}"/>
              </a:ext>
            </a:extLst>
          </p:cNvPr>
          <p:cNvSpPr>
            <a:spLocks noGrp="1" noChangeArrowheads="1"/>
          </p:cNvSpPr>
          <p:nvPr>
            <p:ph type="sldNum" idx="10"/>
          </p:nvPr>
        </p:nvSpPr>
        <p:spPr>
          <a:ln/>
        </p:spPr>
        <p:txBody>
          <a:bodyPr/>
          <a:lstStyle>
            <a:lvl1pPr>
              <a:defRPr/>
            </a:lvl1pPr>
          </a:lstStyle>
          <a:p>
            <a:pPr>
              <a:defRPr/>
            </a:pPr>
            <a:fld id="{A9B4C38B-B1AF-47AC-887D-77F6EFDBE4C1}" type="slidenum">
              <a:rPr lang="de-DE" altLang="de-DE"/>
              <a:pPr>
                <a:defRPr/>
              </a:pPr>
              <a:t>‹Nr.›</a:t>
            </a:fld>
            <a:endParaRPr lang="de-DE" altLang="de-DE"/>
          </a:p>
        </p:txBody>
      </p:sp>
    </p:spTree>
    <p:extLst>
      <p:ext uri="{BB962C8B-B14F-4D97-AF65-F5344CB8AC3E}">
        <p14:creationId xmlns:p14="http://schemas.microsoft.com/office/powerpoint/2010/main" val="325232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1513"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277813"/>
            <a:ext cx="56769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D8DFF9D3-B20B-4B4A-BB91-8E641A64786A}"/>
              </a:ext>
            </a:extLst>
          </p:cNvPr>
          <p:cNvSpPr>
            <a:spLocks noGrp="1" noChangeArrowheads="1"/>
          </p:cNvSpPr>
          <p:nvPr>
            <p:ph type="sldNum" idx="10"/>
          </p:nvPr>
        </p:nvSpPr>
        <p:spPr>
          <a:ln/>
        </p:spPr>
        <p:txBody>
          <a:bodyPr/>
          <a:lstStyle>
            <a:lvl1pPr>
              <a:defRPr/>
            </a:lvl1pPr>
          </a:lstStyle>
          <a:p>
            <a:pPr>
              <a:defRPr/>
            </a:pPr>
            <a:fld id="{CA7BFBE7-DAF6-4270-B25F-7C8B8ED0F0D5}" type="slidenum">
              <a:rPr lang="de-DE" altLang="de-DE"/>
              <a:pPr>
                <a:defRPr/>
              </a:pPr>
              <a:t>‹Nr.›</a:t>
            </a:fld>
            <a:endParaRPr lang="de-DE" altLang="de-DE"/>
          </a:p>
        </p:txBody>
      </p:sp>
    </p:spTree>
    <p:extLst>
      <p:ext uri="{BB962C8B-B14F-4D97-AF65-F5344CB8AC3E}">
        <p14:creationId xmlns:p14="http://schemas.microsoft.com/office/powerpoint/2010/main" val="35027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pic>
        <p:nvPicPr>
          <p:cNvPr id="4" name="Picture 2" descr="Droplets-HD-Content-R1d.png">
            <a:extLst>
              <a:ext uri="{FF2B5EF4-FFF2-40B4-BE49-F238E27FC236}">
                <a16:creationId xmlns:a16="http://schemas.microsoft.com/office/drawing/2014/main" id="{995F07FD-C22F-0249-A5C8-0A5FE4A02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de-DE"/>
              <a:t>Mastertitelformat bearbeiten</a:t>
            </a:r>
            <a:endParaRPr lang="en-US" dirty="0"/>
          </a:p>
        </p:txBody>
      </p:sp>
      <p:sp>
        <p:nvSpPr>
          <p:cNvPr id="12" name="Content Placeholder 2"/>
          <p:cNvSpPr>
            <a:spLocks noGrp="1"/>
          </p:cNvSpPr>
          <p:nvPr>
            <p:ph sz="quarter" idx="13"/>
          </p:nvPr>
        </p:nvSpPr>
        <p:spPr>
          <a:xfrm>
            <a:off x="685330" y="2367095"/>
            <a:ext cx="7772870" cy="3424107"/>
          </a:xfrm>
        </p:spPr>
        <p:txBody>
          <a:bodyPr/>
          <a:lstStyle/>
          <a:p>
            <a:pPr lvl="0"/>
            <a:r>
              <a:rPr lang="de-DE"/>
              <a:t>Mastertextformat bearbeiten
Zweite Ebene
Dritte Ebene
Vierte Ebene
Fünfte Ebene</a:t>
            </a:r>
            <a:endParaRPr lang="en-US" dirty="0"/>
          </a:p>
        </p:txBody>
      </p:sp>
      <p:sp>
        <p:nvSpPr>
          <p:cNvPr id="5" name="Date Placeholder 3">
            <a:extLst>
              <a:ext uri="{FF2B5EF4-FFF2-40B4-BE49-F238E27FC236}">
                <a16:creationId xmlns:a16="http://schemas.microsoft.com/office/drawing/2014/main" id="{D7B670EC-EF71-D644-B967-C94CFFC5EBDE}"/>
              </a:ext>
            </a:extLst>
          </p:cNvPr>
          <p:cNvSpPr>
            <a:spLocks noGrp="1"/>
          </p:cNvSpPr>
          <p:nvPr>
            <p:ph type="dt" sz="half" idx="14"/>
          </p:nvPr>
        </p:nvSpPr>
        <p:spPr>
          <a:xfrm>
            <a:off x="0" y="0"/>
            <a:ext cx="0" cy="0"/>
          </a:xfrm>
        </p:spPr>
        <p:txBody>
          <a:bodyPr/>
          <a:lstStyle>
            <a:lvl1pPr>
              <a:defRPr/>
            </a:lvl1pPr>
          </a:lstStyle>
          <a:p>
            <a:pPr>
              <a:defRPr/>
            </a:pPr>
            <a:fld id="{90B37FE2-67DA-8D46-9B91-9445E4032F30}" type="datetimeFigureOut">
              <a:rPr lang="en-US"/>
              <a:pPr>
                <a:defRPr/>
              </a:pPr>
              <a:t>9/30/24</a:t>
            </a:fld>
            <a:endParaRPr lang="en-US"/>
          </a:p>
        </p:txBody>
      </p:sp>
      <p:sp>
        <p:nvSpPr>
          <p:cNvPr id="6" name="Footer Placeholder 4">
            <a:extLst>
              <a:ext uri="{FF2B5EF4-FFF2-40B4-BE49-F238E27FC236}">
                <a16:creationId xmlns:a16="http://schemas.microsoft.com/office/drawing/2014/main" id="{63AB4D3C-B381-7143-A3B9-13957822FE36}"/>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6D889B-D28D-3942-9CEB-01FE20502DF9}"/>
              </a:ext>
            </a:extLst>
          </p:cNvPr>
          <p:cNvSpPr>
            <a:spLocks noGrp="1"/>
          </p:cNvSpPr>
          <p:nvPr>
            <p:ph type="sldNum" sz="quarter" idx="16"/>
          </p:nvPr>
        </p:nvSpPr>
        <p:spPr/>
        <p:txBody>
          <a:bodyPr/>
          <a:lstStyle>
            <a:lvl1pPr>
              <a:defRPr smtClean="0"/>
            </a:lvl1pPr>
          </a:lstStyle>
          <a:p>
            <a:pPr>
              <a:defRPr/>
            </a:pPr>
            <a:fld id="{DC708DC8-22B4-694F-94F7-9C8529081747}" type="slidenum">
              <a:rPr lang="en-US" altLang="de-DE"/>
              <a:pPr>
                <a:defRPr/>
              </a:pPr>
              <a:t>‹Nr.›</a:t>
            </a:fld>
            <a:endParaRPr lang="en-US" altLang="de-DE"/>
          </a:p>
        </p:txBody>
      </p:sp>
    </p:spTree>
    <p:extLst>
      <p:ext uri="{BB962C8B-B14F-4D97-AF65-F5344CB8AC3E}">
        <p14:creationId xmlns:p14="http://schemas.microsoft.com/office/powerpoint/2010/main" val="3768993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4">
            <a:extLst>
              <a:ext uri="{FF2B5EF4-FFF2-40B4-BE49-F238E27FC236}">
                <a16:creationId xmlns:a16="http://schemas.microsoft.com/office/drawing/2014/main" id="{F66181B4-753D-4B0E-A119-9DC1AF66314C}"/>
              </a:ext>
            </a:extLst>
          </p:cNvPr>
          <p:cNvSpPr>
            <a:spLocks noGrp="1" noChangeArrowheads="1"/>
          </p:cNvSpPr>
          <p:nvPr>
            <p:ph type="sldNum" idx="10"/>
          </p:nvPr>
        </p:nvSpPr>
        <p:spPr>
          <a:ln/>
        </p:spPr>
        <p:txBody>
          <a:bodyPr/>
          <a:lstStyle>
            <a:lvl1pPr>
              <a:defRPr/>
            </a:lvl1pPr>
          </a:lstStyle>
          <a:p>
            <a:pPr>
              <a:defRPr/>
            </a:pPr>
            <a:fld id="{173D1EB4-ABC1-4CFC-AE34-B6C115AC8923}" type="slidenum">
              <a:rPr lang="de-DE" altLang="de-DE"/>
              <a:pPr>
                <a:defRPr/>
              </a:pPr>
              <a:t>‹Nr.›</a:t>
            </a:fld>
            <a:endParaRPr lang="de-DE" altLang="de-DE"/>
          </a:p>
        </p:txBody>
      </p:sp>
    </p:spTree>
    <p:extLst>
      <p:ext uri="{BB962C8B-B14F-4D97-AF65-F5344CB8AC3E}">
        <p14:creationId xmlns:p14="http://schemas.microsoft.com/office/powerpoint/2010/main" val="262133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4">
            <a:extLst>
              <a:ext uri="{FF2B5EF4-FFF2-40B4-BE49-F238E27FC236}">
                <a16:creationId xmlns:a16="http://schemas.microsoft.com/office/drawing/2014/main" id="{2ED3A715-9717-47AD-8241-DF92D169A42A}"/>
              </a:ext>
            </a:extLst>
          </p:cNvPr>
          <p:cNvSpPr>
            <a:spLocks noGrp="1" noChangeArrowheads="1"/>
          </p:cNvSpPr>
          <p:nvPr>
            <p:ph type="sldNum" idx="10"/>
          </p:nvPr>
        </p:nvSpPr>
        <p:spPr>
          <a:ln/>
        </p:spPr>
        <p:txBody>
          <a:bodyPr/>
          <a:lstStyle>
            <a:lvl1pPr>
              <a:defRPr/>
            </a:lvl1pPr>
          </a:lstStyle>
          <a:p>
            <a:pPr>
              <a:defRPr/>
            </a:pPr>
            <a:fld id="{23CE27EC-615B-4161-BF8A-1082A383716D}" type="slidenum">
              <a:rPr lang="de-DE" altLang="de-DE"/>
              <a:pPr>
                <a:defRPr/>
              </a:pPr>
              <a:t>‹Nr.›</a:t>
            </a:fld>
            <a:endParaRPr lang="de-DE" altLang="de-DE"/>
          </a:p>
        </p:txBody>
      </p:sp>
    </p:spTree>
    <p:extLst>
      <p:ext uri="{BB962C8B-B14F-4D97-AF65-F5344CB8AC3E}">
        <p14:creationId xmlns:p14="http://schemas.microsoft.com/office/powerpoint/2010/main" val="743207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4">
            <a:extLst>
              <a:ext uri="{FF2B5EF4-FFF2-40B4-BE49-F238E27FC236}">
                <a16:creationId xmlns:a16="http://schemas.microsoft.com/office/drawing/2014/main" id="{FF9FD6EC-6D50-447E-8801-F965AB65A427}"/>
              </a:ext>
            </a:extLst>
          </p:cNvPr>
          <p:cNvSpPr>
            <a:spLocks noGrp="1" noChangeArrowheads="1"/>
          </p:cNvSpPr>
          <p:nvPr>
            <p:ph type="sldNum" idx="10"/>
          </p:nvPr>
        </p:nvSpPr>
        <p:spPr>
          <a:ln/>
        </p:spPr>
        <p:txBody>
          <a:bodyPr/>
          <a:lstStyle>
            <a:lvl1pPr>
              <a:defRPr/>
            </a:lvl1pPr>
          </a:lstStyle>
          <a:p>
            <a:pPr>
              <a:defRPr/>
            </a:pPr>
            <a:fld id="{220FCB55-06C9-4C9B-8B65-A6583C8033D0}" type="slidenum">
              <a:rPr lang="de-DE" altLang="de-DE"/>
              <a:pPr>
                <a:defRPr/>
              </a:pPr>
              <a:t>‹Nr.›</a:t>
            </a:fld>
            <a:endParaRPr lang="de-DE" altLang="de-DE"/>
          </a:p>
        </p:txBody>
      </p:sp>
    </p:spTree>
    <p:extLst>
      <p:ext uri="{BB962C8B-B14F-4D97-AF65-F5344CB8AC3E}">
        <p14:creationId xmlns:p14="http://schemas.microsoft.com/office/powerpoint/2010/main" val="33265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600200"/>
            <a:ext cx="38084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75213" y="1600200"/>
            <a:ext cx="38100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4">
            <a:extLst>
              <a:ext uri="{FF2B5EF4-FFF2-40B4-BE49-F238E27FC236}">
                <a16:creationId xmlns:a16="http://schemas.microsoft.com/office/drawing/2014/main" id="{CB716277-5C46-438D-9C08-7B82A3AE7303}"/>
              </a:ext>
            </a:extLst>
          </p:cNvPr>
          <p:cNvSpPr>
            <a:spLocks noGrp="1" noChangeArrowheads="1"/>
          </p:cNvSpPr>
          <p:nvPr>
            <p:ph type="sldNum" idx="10"/>
          </p:nvPr>
        </p:nvSpPr>
        <p:spPr>
          <a:ln/>
        </p:spPr>
        <p:txBody>
          <a:bodyPr/>
          <a:lstStyle>
            <a:lvl1pPr>
              <a:defRPr/>
            </a:lvl1pPr>
          </a:lstStyle>
          <a:p>
            <a:pPr>
              <a:defRPr/>
            </a:pPr>
            <a:fld id="{C9FDE941-3E63-4FEB-A38A-7DDBA609C1B5}" type="slidenum">
              <a:rPr lang="de-DE" altLang="de-DE"/>
              <a:pPr>
                <a:defRPr/>
              </a:pPr>
              <a:t>‹Nr.›</a:t>
            </a:fld>
            <a:endParaRPr lang="de-DE" altLang="de-DE"/>
          </a:p>
        </p:txBody>
      </p:sp>
    </p:spTree>
    <p:extLst>
      <p:ext uri="{BB962C8B-B14F-4D97-AF65-F5344CB8AC3E}">
        <p14:creationId xmlns:p14="http://schemas.microsoft.com/office/powerpoint/2010/main" val="233264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4">
            <a:extLst>
              <a:ext uri="{FF2B5EF4-FFF2-40B4-BE49-F238E27FC236}">
                <a16:creationId xmlns:a16="http://schemas.microsoft.com/office/drawing/2014/main" id="{F6C1CDE2-F098-40DF-AFC6-4085941B6FA3}"/>
              </a:ext>
            </a:extLst>
          </p:cNvPr>
          <p:cNvSpPr>
            <a:spLocks noGrp="1" noChangeArrowheads="1"/>
          </p:cNvSpPr>
          <p:nvPr>
            <p:ph type="sldNum" idx="10"/>
          </p:nvPr>
        </p:nvSpPr>
        <p:spPr>
          <a:ln/>
        </p:spPr>
        <p:txBody>
          <a:bodyPr/>
          <a:lstStyle>
            <a:lvl1pPr>
              <a:defRPr/>
            </a:lvl1pPr>
          </a:lstStyle>
          <a:p>
            <a:pPr>
              <a:defRPr/>
            </a:pPr>
            <a:fld id="{607DF38D-A434-4BEB-BE1F-E0B65DCE1FEC}" type="slidenum">
              <a:rPr lang="de-DE" altLang="de-DE"/>
              <a:pPr>
                <a:defRPr/>
              </a:pPr>
              <a:t>‹Nr.›</a:t>
            </a:fld>
            <a:endParaRPr lang="de-DE" altLang="de-DE"/>
          </a:p>
        </p:txBody>
      </p:sp>
    </p:spTree>
    <p:extLst>
      <p:ext uri="{BB962C8B-B14F-4D97-AF65-F5344CB8AC3E}">
        <p14:creationId xmlns:p14="http://schemas.microsoft.com/office/powerpoint/2010/main" val="122725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4">
            <a:extLst>
              <a:ext uri="{FF2B5EF4-FFF2-40B4-BE49-F238E27FC236}">
                <a16:creationId xmlns:a16="http://schemas.microsoft.com/office/drawing/2014/main" id="{266DF4A4-DF6F-4B10-9157-4A856DD4A983}"/>
              </a:ext>
            </a:extLst>
          </p:cNvPr>
          <p:cNvSpPr>
            <a:spLocks noGrp="1" noChangeArrowheads="1"/>
          </p:cNvSpPr>
          <p:nvPr>
            <p:ph type="sldNum" idx="10"/>
          </p:nvPr>
        </p:nvSpPr>
        <p:spPr>
          <a:ln/>
        </p:spPr>
        <p:txBody>
          <a:bodyPr/>
          <a:lstStyle>
            <a:lvl1pPr>
              <a:defRPr/>
            </a:lvl1pPr>
          </a:lstStyle>
          <a:p>
            <a:pPr>
              <a:defRPr/>
            </a:pPr>
            <a:fld id="{668A391C-C122-4034-8318-6D9FB8CB59C0}" type="slidenum">
              <a:rPr lang="de-DE" altLang="de-DE"/>
              <a:pPr>
                <a:defRPr/>
              </a:pPr>
              <a:t>‹Nr.›</a:t>
            </a:fld>
            <a:endParaRPr lang="de-DE" altLang="de-DE"/>
          </a:p>
        </p:txBody>
      </p:sp>
    </p:spTree>
    <p:extLst>
      <p:ext uri="{BB962C8B-B14F-4D97-AF65-F5344CB8AC3E}">
        <p14:creationId xmlns:p14="http://schemas.microsoft.com/office/powerpoint/2010/main" val="2390908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6FD464D-C588-4D22-A55F-6AF3A3782B5B}"/>
              </a:ext>
            </a:extLst>
          </p:cNvPr>
          <p:cNvSpPr>
            <a:spLocks noGrp="1" noChangeArrowheads="1"/>
          </p:cNvSpPr>
          <p:nvPr>
            <p:ph type="sldNum" idx="10"/>
          </p:nvPr>
        </p:nvSpPr>
        <p:spPr>
          <a:ln/>
        </p:spPr>
        <p:txBody>
          <a:bodyPr/>
          <a:lstStyle>
            <a:lvl1pPr>
              <a:defRPr/>
            </a:lvl1pPr>
          </a:lstStyle>
          <a:p>
            <a:pPr>
              <a:defRPr/>
            </a:pPr>
            <a:fld id="{04F0A9A9-A1F8-4C77-8456-29D40EC46E44}" type="slidenum">
              <a:rPr lang="de-DE" altLang="de-DE"/>
              <a:pPr>
                <a:defRPr/>
              </a:pPr>
              <a:t>‹Nr.›</a:t>
            </a:fld>
            <a:endParaRPr lang="de-DE" altLang="de-DE"/>
          </a:p>
        </p:txBody>
      </p:sp>
    </p:spTree>
    <p:extLst>
      <p:ext uri="{BB962C8B-B14F-4D97-AF65-F5344CB8AC3E}">
        <p14:creationId xmlns:p14="http://schemas.microsoft.com/office/powerpoint/2010/main" val="303269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DD757444-4C84-4554-9AA4-492C9F7EE00C}"/>
              </a:ext>
            </a:extLst>
          </p:cNvPr>
          <p:cNvSpPr>
            <a:spLocks noGrp="1" noChangeArrowheads="1"/>
          </p:cNvSpPr>
          <p:nvPr>
            <p:ph type="sldNum" idx="10"/>
          </p:nvPr>
        </p:nvSpPr>
        <p:spPr>
          <a:ln/>
        </p:spPr>
        <p:txBody>
          <a:bodyPr/>
          <a:lstStyle>
            <a:lvl1pPr>
              <a:defRPr/>
            </a:lvl1pPr>
          </a:lstStyle>
          <a:p>
            <a:pPr>
              <a:defRPr/>
            </a:pPr>
            <a:fld id="{651889BE-6D9C-4779-94F4-9FBCBBA47E91}" type="slidenum">
              <a:rPr lang="de-DE" altLang="de-DE"/>
              <a:pPr>
                <a:defRPr/>
              </a:pPr>
              <a:t>‹Nr.›</a:t>
            </a:fld>
            <a:endParaRPr lang="de-DE" altLang="de-DE"/>
          </a:p>
        </p:txBody>
      </p:sp>
    </p:spTree>
    <p:extLst>
      <p:ext uri="{BB962C8B-B14F-4D97-AF65-F5344CB8AC3E}">
        <p14:creationId xmlns:p14="http://schemas.microsoft.com/office/powerpoint/2010/main" val="2279690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4">
            <a:extLst>
              <a:ext uri="{FF2B5EF4-FFF2-40B4-BE49-F238E27FC236}">
                <a16:creationId xmlns:a16="http://schemas.microsoft.com/office/drawing/2014/main" id="{393DC9F2-526B-463E-A634-5FE8932A1650}"/>
              </a:ext>
            </a:extLst>
          </p:cNvPr>
          <p:cNvSpPr>
            <a:spLocks noGrp="1" noChangeArrowheads="1"/>
          </p:cNvSpPr>
          <p:nvPr>
            <p:ph type="sldNum" idx="10"/>
          </p:nvPr>
        </p:nvSpPr>
        <p:spPr>
          <a:ln/>
        </p:spPr>
        <p:txBody>
          <a:bodyPr/>
          <a:lstStyle>
            <a:lvl1pPr>
              <a:defRPr/>
            </a:lvl1pPr>
          </a:lstStyle>
          <a:p>
            <a:pPr>
              <a:defRPr/>
            </a:pPr>
            <a:fld id="{4E9843B8-9885-4BD3-B8C7-4D93DF2168D2}" type="slidenum">
              <a:rPr lang="de-DE" altLang="de-DE"/>
              <a:pPr>
                <a:defRPr/>
              </a:pPr>
              <a:t>‹Nr.›</a:t>
            </a:fld>
            <a:endParaRPr lang="de-DE" altLang="de-DE"/>
          </a:p>
        </p:txBody>
      </p:sp>
    </p:spTree>
    <p:extLst>
      <p:ext uri="{BB962C8B-B14F-4D97-AF65-F5344CB8AC3E}">
        <p14:creationId xmlns:p14="http://schemas.microsoft.com/office/powerpoint/2010/main" val="142472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4">
            <a:extLst>
              <a:ext uri="{FF2B5EF4-FFF2-40B4-BE49-F238E27FC236}">
                <a16:creationId xmlns:a16="http://schemas.microsoft.com/office/drawing/2014/main" id="{0642EF6D-80F0-48A1-8973-58520824BEDD}"/>
              </a:ext>
            </a:extLst>
          </p:cNvPr>
          <p:cNvSpPr>
            <a:spLocks noGrp="1" noChangeArrowheads="1"/>
          </p:cNvSpPr>
          <p:nvPr>
            <p:ph type="sldNum" idx="10"/>
          </p:nvPr>
        </p:nvSpPr>
        <p:spPr>
          <a:ln/>
        </p:spPr>
        <p:txBody>
          <a:bodyPr/>
          <a:lstStyle>
            <a:lvl1pPr>
              <a:defRPr/>
            </a:lvl1pPr>
          </a:lstStyle>
          <a:p>
            <a:pPr>
              <a:defRPr/>
            </a:pPr>
            <a:fld id="{CFE88D34-2838-4DA0-9B14-1526941707B3}" type="slidenum">
              <a:rPr lang="de-DE" altLang="de-DE"/>
              <a:pPr>
                <a:defRPr/>
              </a:pPr>
              <a:t>‹Nr.›</a:t>
            </a:fld>
            <a:endParaRPr lang="de-DE" altLang="de-DE"/>
          </a:p>
        </p:txBody>
      </p:sp>
    </p:spTree>
    <p:extLst>
      <p:ext uri="{BB962C8B-B14F-4D97-AF65-F5344CB8AC3E}">
        <p14:creationId xmlns:p14="http://schemas.microsoft.com/office/powerpoint/2010/main" val="2503209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4">
            <a:extLst>
              <a:ext uri="{FF2B5EF4-FFF2-40B4-BE49-F238E27FC236}">
                <a16:creationId xmlns:a16="http://schemas.microsoft.com/office/drawing/2014/main" id="{7DD3779F-4422-40CA-9DD9-9DE0BDF59B7F}"/>
              </a:ext>
            </a:extLst>
          </p:cNvPr>
          <p:cNvSpPr>
            <a:spLocks noGrp="1" noChangeArrowheads="1"/>
          </p:cNvSpPr>
          <p:nvPr>
            <p:ph type="sldNum" idx="10"/>
          </p:nvPr>
        </p:nvSpPr>
        <p:spPr>
          <a:ln/>
        </p:spPr>
        <p:txBody>
          <a:bodyPr/>
          <a:lstStyle>
            <a:lvl1pPr>
              <a:defRPr/>
            </a:lvl1pPr>
          </a:lstStyle>
          <a:p>
            <a:pPr>
              <a:defRPr/>
            </a:pPr>
            <a:fld id="{EA576CC9-0625-4832-997F-AFF80D8A7DE4}" type="slidenum">
              <a:rPr lang="de-DE" altLang="de-DE"/>
              <a:pPr>
                <a:defRPr/>
              </a:pPr>
              <a:t>‹Nr.›</a:t>
            </a:fld>
            <a:endParaRPr lang="de-DE" altLang="de-DE"/>
          </a:p>
        </p:txBody>
      </p:sp>
    </p:spTree>
    <p:extLst>
      <p:ext uri="{BB962C8B-B14F-4D97-AF65-F5344CB8AC3E}">
        <p14:creationId xmlns:p14="http://schemas.microsoft.com/office/powerpoint/2010/main" val="4199590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1513"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277813"/>
            <a:ext cx="56769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4">
            <a:extLst>
              <a:ext uri="{FF2B5EF4-FFF2-40B4-BE49-F238E27FC236}">
                <a16:creationId xmlns:a16="http://schemas.microsoft.com/office/drawing/2014/main" id="{1EEC8E6B-72A5-449C-9AD9-DD67E24A5F5A}"/>
              </a:ext>
            </a:extLst>
          </p:cNvPr>
          <p:cNvSpPr>
            <a:spLocks noGrp="1" noChangeArrowheads="1"/>
          </p:cNvSpPr>
          <p:nvPr>
            <p:ph type="sldNum" idx="10"/>
          </p:nvPr>
        </p:nvSpPr>
        <p:spPr>
          <a:ln/>
        </p:spPr>
        <p:txBody>
          <a:bodyPr/>
          <a:lstStyle>
            <a:lvl1pPr>
              <a:defRPr/>
            </a:lvl1pPr>
          </a:lstStyle>
          <a:p>
            <a:pPr>
              <a:defRPr/>
            </a:pPr>
            <a:fld id="{120FC75C-63D4-4182-B368-55938B648744}" type="slidenum">
              <a:rPr lang="de-DE" altLang="de-DE"/>
              <a:pPr>
                <a:defRPr/>
              </a:pPr>
              <a:t>‹Nr.›</a:t>
            </a:fld>
            <a:endParaRPr lang="de-DE" altLang="de-DE"/>
          </a:p>
        </p:txBody>
      </p:sp>
    </p:spTree>
    <p:extLst>
      <p:ext uri="{BB962C8B-B14F-4D97-AF65-F5344CB8AC3E}">
        <p14:creationId xmlns:p14="http://schemas.microsoft.com/office/powerpoint/2010/main" val="4023138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0">
            <a:extLst>
              <a:ext uri="{FF2B5EF4-FFF2-40B4-BE49-F238E27FC236}">
                <a16:creationId xmlns:a16="http://schemas.microsoft.com/office/drawing/2014/main" id="{B37FB644-D38C-4997-A34D-A737978D9B1D}"/>
              </a:ext>
            </a:extLst>
          </p:cNvPr>
          <p:cNvSpPr>
            <a:spLocks noGrp="1" noChangeArrowheads="1"/>
          </p:cNvSpPr>
          <p:nvPr>
            <p:ph type="sldNum" idx="10"/>
          </p:nvPr>
        </p:nvSpPr>
        <p:spPr>
          <a:ln/>
        </p:spPr>
        <p:txBody>
          <a:bodyPr/>
          <a:lstStyle>
            <a:lvl1pPr>
              <a:defRPr/>
            </a:lvl1pPr>
          </a:lstStyle>
          <a:p>
            <a:pPr>
              <a:defRPr/>
            </a:pPr>
            <a:fld id="{860055E2-DF63-4520-8E0D-B7856E263398}" type="slidenum">
              <a:rPr lang="de-DE" altLang="de-DE"/>
              <a:pPr>
                <a:defRPr/>
              </a:pPr>
              <a:t>‹Nr.›</a:t>
            </a:fld>
            <a:endParaRPr lang="de-DE" altLang="de-DE"/>
          </a:p>
        </p:txBody>
      </p:sp>
    </p:spTree>
    <p:extLst>
      <p:ext uri="{BB962C8B-B14F-4D97-AF65-F5344CB8AC3E}">
        <p14:creationId xmlns:p14="http://schemas.microsoft.com/office/powerpoint/2010/main" val="366108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0EDF2E20-2EED-44A0-B1F1-B4376D811E5A}"/>
              </a:ext>
            </a:extLst>
          </p:cNvPr>
          <p:cNvSpPr>
            <a:spLocks noGrp="1" noChangeArrowheads="1"/>
          </p:cNvSpPr>
          <p:nvPr>
            <p:ph type="sldNum" idx="10"/>
          </p:nvPr>
        </p:nvSpPr>
        <p:spPr>
          <a:ln/>
        </p:spPr>
        <p:txBody>
          <a:bodyPr/>
          <a:lstStyle>
            <a:lvl1pPr>
              <a:defRPr/>
            </a:lvl1pPr>
          </a:lstStyle>
          <a:p>
            <a:pPr>
              <a:defRPr/>
            </a:pPr>
            <a:fld id="{907AAF41-BB8E-4557-BCEB-2E5F4ED498AE}" type="slidenum">
              <a:rPr lang="de-DE" altLang="de-DE"/>
              <a:pPr>
                <a:defRPr/>
              </a:pPr>
              <a:t>‹Nr.›</a:t>
            </a:fld>
            <a:endParaRPr lang="de-DE" altLang="de-DE"/>
          </a:p>
        </p:txBody>
      </p:sp>
    </p:spTree>
    <p:extLst>
      <p:ext uri="{BB962C8B-B14F-4D97-AF65-F5344CB8AC3E}">
        <p14:creationId xmlns:p14="http://schemas.microsoft.com/office/powerpoint/2010/main" val="2041453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0">
            <a:extLst>
              <a:ext uri="{FF2B5EF4-FFF2-40B4-BE49-F238E27FC236}">
                <a16:creationId xmlns:a16="http://schemas.microsoft.com/office/drawing/2014/main" id="{6A60CED3-0486-4810-AFB5-7CF7AA8A5355}"/>
              </a:ext>
            </a:extLst>
          </p:cNvPr>
          <p:cNvSpPr>
            <a:spLocks noGrp="1" noChangeArrowheads="1"/>
          </p:cNvSpPr>
          <p:nvPr>
            <p:ph type="sldNum" idx="10"/>
          </p:nvPr>
        </p:nvSpPr>
        <p:spPr>
          <a:ln/>
        </p:spPr>
        <p:txBody>
          <a:bodyPr/>
          <a:lstStyle>
            <a:lvl1pPr>
              <a:defRPr/>
            </a:lvl1pPr>
          </a:lstStyle>
          <a:p>
            <a:pPr>
              <a:defRPr/>
            </a:pPr>
            <a:fld id="{84B99A85-4620-411F-87A5-58A0D7DF86A7}" type="slidenum">
              <a:rPr lang="de-DE" altLang="de-DE"/>
              <a:pPr>
                <a:defRPr/>
              </a:pPr>
              <a:t>‹Nr.›</a:t>
            </a:fld>
            <a:endParaRPr lang="de-DE" altLang="de-DE"/>
          </a:p>
        </p:txBody>
      </p:sp>
    </p:spTree>
    <p:extLst>
      <p:ext uri="{BB962C8B-B14F-4D97-AF65-F5344CB8AC3E}">
        <p14:creationId xmlns:p14="http://schemas.microsoft.com/office/powerpoint/2010/main" val="1788442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600200"/>
            <a:ext cx="38084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75213" y="1600200"/>
            <a:ext cx="38100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0">
            <a:extLst>
              <a:ext uri="{FF2B5EF4-FFF2-40B4-BE49-F238E27FC236}">
                <a16:creationId xmlns:a16="http://schemas.microsoft.com/office/drawing/2014/main" id="{DC266F8A-5034-4234-B153-2AC7FD8D8B3D}"/>
              </a:ext>
            </a:extLst>
          </p:cNvPr>
          <p:cNvSpPr>
            <a:spLocks noGrp="1" noChangeArrowheads="1"/>
          </p:cNvSpPr>
          <p:nvPr>
            <p:ph type="sldNum" idx="10"/>
          </p:nvPr>
        </p:nvSpPr>
        <p:spPr>
          <a:ln/>
        </p:spPr>
        <p:txBody>
          <a:bodyPr/>
          <a:lstStyle>
            <a:lvl1pPr>
              <a:defRPr/>
            </a:lvl1pPr>
          </a:lstStyle>
          <a:p>
            <a:pPr>
              <a:defRPr/>
            </a:pPr>
            <a:fld id="{7F1B8D38-EF15-4FCE-B059-85C7947E739B}" type="slidenum">
              <a:rPr lang="de-DE" altLang="de-DE"/>
              <a:pPr>
                <a:defRPr/>
              </a:pPr>
              <a:t>‹Nr.›</a:t>
            </a:fld>
            <a:endParaRPr lang="de-DE" altLang="de-DE"/>
          </a:p>
        </p:txBody>
      </p:sp>
    </p:spTree>
    <p:extLst>
      <p:ext uri="{BB962C8B-B14F-4D97-AF65-F5344CB8AC3E}">
        <p14:creationId xmlns:p14="http://schemas.microsoft.com/office/powerpoint/2010/main" val="3936503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0">
            <a:extLst>
              <a:ext uri="{FF2B5EF4-FFF2-40B4-BE49-F238E27FC236}">
                <a16:creationId xmlns:a16="http://schemas.microsoft.com/office/drawing/2014/main" id="{C16553FF-593D-4970-AA73-B109DB32C3E4}"/>
              </a:ext>
            </a:extLst>
          </p:cNvPr>
          <p:cNvSpPr>
            <a:spLocks noGrp="1" noChangeArrowheads="1"/>
          </p:cNvSpPr>
          <p:nvPr>
            <p:ph type="sldNum" idx="10"/>
          </p:nvPr>
        </p:nvSpPr>
        <p:spPr>
          <a:ln/>
        </p:spPr>
        <p:txBody>
          <a:bodyPr/>
          <a:lstStyle>
            <a:lvl1pPr>
              <a:defRPr/>
            </a:lvl1pPr>
          </a:lstStyle>
          <a:p>
            <a:pPr>
              <a:defRPr/>
            </a:pPr>
            <a:fld id="{85EF4D5F-D449-4538-9CA3-CED87E126882}" type="slidenum">
              <a:rPr lang="de-DE" altLang="de-DE"/>
              <a:pPr>
                <a:defRPr/>
              </a:pPr>
              <a:t>‹Nr.›</a:t>
            </a:fld>
            <a:endParaRPr lang="de-DE" altLang="de-DE"/>
          </a:p>
        </p:txBody>
      </p:sp>
    </p:spTree>
    <p:extLst>
      <p:ext uri="{BB962C8B-B14F-4D97-AF65-F5344CB8AC3E}">
        <p14:creationId xmlns:p14="http://schemas.microsoft.com/office/powerpoint/2010/main" val="75703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0">
            <a:extLst>
              <a:ext uri="{FF2B5EF4-FFF2-40B4-BE49-F238E27FC236}">
                <a16:creationId xmlns:a16="http://schemas.microsoft.com/office/drawing/2014/main" id="{91B09CF6-853D-4130-85B6-661ABFFD4F10}"/>
              </a:ext>
            </a:extLst>
          </p:cNvPr>
          <p:cNvSpPr>
            <a:spLocks noGrp="1" noChangeArrowheads="1"/>
          </p:cNvSpPr>
          <p:nvPr>
            <p:ph type="sldNum" idx="10"/>
          </p:nvPr>
        </p:nvSpPr>
        <p:spPr>
          <a:ln/>
        </p:spPr>
        <p:txBody>
          <a:bodyPr/>
          <a:lstStyle>
            <a:lvl1pPr>
              <a:defRPr/>
            </a:lvl1pPr>
          </a:lstStyle>
          <a:p>
            <a:pPr>
              <a:defRPr/>
            </a:pPr>
            <a:fld id="{E0C25202-59D2-4FAA-8085-F3316765CA81}" type="slidenum">
              <a:rPr lang="de-DE" altLang="de-DE"/>
              <a:pPr>
                <a:defRPr/>
              </a:pPr>
              <a:t>‹Nr.›</a:t>
            </a:fld>
            <a:endParaRPr lang="de-DE" altLang="de-DE"/>
          </a:p>
        </p:txBody>
      </p:sp>
    </p:spTree>
    <p:extLst>
      <p:ext uri="{BB962C8B-B14F-4D97-AF65-F5344CB8AC3E}">
        <p14:creationId xmlns:p14="http://schemas.microsoft.com/office/powerpoint/2010/main" val="381283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0">
            <a:extLst>
              <a:ext uri="{FF2B5EF4-FFF2-40B4-BE49-F238E27FC236}">
                <a16:creationId xmlns:a16="http://schemas.microsoft.com/office/drawing/2014/main" id="{4AF79F79-CF05-4A54-9859-691EED095FE7}"/>
              </a:ext>
            </a:extLst>
          </p:cNvPr>
          <p:cNvSpPr>
            <a:spLocks noGrp="1" noChangeArrowheads="1"/>
          </p:cNvSpPr>
          <p:nvPr>
            <p:ph type="sldNum" idx="10"/>
          </p:nvPr>
        </p:nvSpPr>
        <p:spPr>
          <a:ln/>
        </p:spPr>
        <p:txBody>
          <a:bodyPr/>
          <a:lstStyle>
            <a:lvl1pPr>
              <a:defRPr/>
            </a:lvl1pPr>
          </a:lstStyle>
          <a:p>
            <a:pPr>
              <a:defRPr/>
            </a:pPr>
            <a:fld id="{30F048EA-DC03-4170-8878-C5C3C33E9BB9}" type="slidenum">
              <a:rPr lang="de-DE" altLang="de-DE"/>
              <a:pPr>
                <a:defRPr/>
              </a:pPr>
              <a:t>‹Nr.›</a:t>
            </a:fld>
            <a:endParaRPr lang="de-DE" altLang="de-DE"/>
          </a:p>
        </p:txBody>
      </p:sp>
    </p:spTree>
    <p:extLst>
      <p:ext uri="{BB962C8B-B14F-4D97-AF65-F5344CB8AC3E}">
        <p14:creationId xmlns:p14="http://schemas.microsoft.com/office/powerpoint/2010/main" val="220960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710B6D8-5F29-4265-B8D9-CABB90F12239}"/>
              </a:ext>
            </a:extLst>
          </p:cNvPr>
          <p:cNvSpPr>
            <a:spLocks noGrp="1" noChangeArrowheads="1"/>
          </p:cNvSpPr>
          <p:nvPr>
            <p:ph type="sldNum" idx="10"/>
          </p:nvPr>
        </p:nvSpPr>
        <p:spPr>
          <a:ln/>
        </p:spPr>
        <p:txBody>
          <a:bodyPr/>
          <a:lstStyle>
            <a:lvl1pPr>
              <a:defRPr/>
            </a:lvl1pPr>
          </a:lstStyle>
          <a:p>
            <a:pPr>
              <a:defRPr/>
            </a:pPr>
            <a:fld id="{81C5461B-089F-4668-9690-C3071D9AA947}" type="slidenum">
              <a:rPr lang="de-DE" altLang="de-DE"/>
              <a:pPr>
                <a:defRPr/>
              </a:pPr>
              <a:t>‹Nr.›</a:t>
            </a:fld>
            <a:endParaRPr lang="de-DE" altLang="de-DE"/>
          </a:p>
        </p:txBody>
      </p:sp>
    </p:spTree>
    <p:extLst>
      <p:ext uri="{BB962C8B-B14F-4D97-AF65-F5344CB8AC3E}">
        <p14:creationId xmlns:p14="http://schemas.microsoft.com/office/powerpoint/2010/main" val="451794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440C630C-FFAB-48E2-BCF4-4313CD7B250B}"/>
              </a:ext>
            </a:extLst>
          </p:cNvPr>
          <p:cNvSpPr>
            <a:spLocks noGrp="1" noChangeArrowheads="1"/>
          </p:cNvSpPr>
          <p:nvPr>
            <p:ph type="sldNum" idx="10"/>
          </p:nvPr>
        </p:nvSpPr>
        <p:spPr>
          <a:ln/>
        </p:spPr>
        <p:txBody>
          <a:bodyPr/>
          <a:lstStyle>
            <a:lvl1pPr>
              <a:defRPr/>
            </a:lvl1pPr>
          </a:lstStyle>
          <a:p>
            <a:pPr>
              <a:defRPr/>
            </a:pPr>
            <a:fld id="{784EA7C7-387A-413D-8CDE-1932F750A202}" type="slidenum">
              <a:rPr lang="de-DE" altLang="de-DE"/>
              <a:pPr>
                <a:defRPr/>
              </a:pPr>
              <a:t>‹Nr.›</a:t>
            </a:fld>
            <a:endParaRPr lang="de-DE" altLang="de-DE"/>
          </a:p>
        </p:txBody>
      </p:sp>
    </p:spTree>
    <p:extLst>
      <p:ext uri="{BB962C8B-B14F-4D97-AF65-F5344CB8AC3E}">
        <p14:creationId xmlns:p14="http://schemas.microsoft.com/office/powerpoint/2010/main" val="3233357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A9F2B00A-51E2-4BBC-8738-7F838110A9C6}"/>
              </a:ext>
            </a:extLst>
          </p:cNvPr>
          <p:cNvSpPr>
            <a:spLocks noGrp="1" noChangeArrowheads="1"/>
          </p:cNvSpPr>
          <p:nvPr>
            <p:ph type="sldNum" idx="10"/>
          </p:nvPr>
        </p:nvSpPr>
        <p:spPr>
          <a:ln/>
        </p:spPr>
        <p:txBody>
          <a:bodyPr/>
          <a:lstStyle>
            <a:lvl1pPr>
              <a:defRPr/>
            </a:lvl1pPr>
          </a:lstStyle>
          <a:p>
            <a:pPr>
              <a:defRPr/>
            </a:pPr>
            <a:fld id="{5103E2FF-D8E3-4134-A529-596AE4A392FE}" type="slidenum">
              <a:rPr lang="de-DE" altLang="de-DE"/>
              <a:pPr>
                <a:defRPr/>
              </a:pPr>
              <a:t>‹Nr.›</a:t>
            </a:fld>
            <a:endParaRPr lang="de-DE" altLang="de-DE"/>
          </a:p>
        </p:txBody>
      </p:sp>
    </p:spTree>
    <p:extLst>
      <p:ext uri="{BB962C8B-B14F-4D97-AF65-F5344CB8AC3E}">
        <p14:creationId xmlns:p14="http://schemas.microsoft.com/office/powerpoint/2010/main" val="326419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A8302570-DAF6-4CB2-A76D-30757463CD9F}"/>
              </a:ext>
            </a:extLst>
          </p:cNvPr>
          <p:cNvSpPr>
            <a:spLocks noGrp="1" noChangeArrowheads="1"/>
          </p:cNvSpPr>
          <p:nvPr>
            <p:ph type="sldNum" idx="10"/>
          </p:nvPr>
        </p:nvSpPr>
        <p:spPr>
          <a:ln/>
        </p:spPr>
        <p:txBody>
          <a:bodyPr/>
          <a:lstStyle>
            <a:lvl1pPr>
              <a:defRPr/>
            </a:lvl1pPr>
          </a:lstStyle>
          <a:p>
            <a:pPr>
              <a:defRPr/>
            </a:pPr>
            <a:fld id="{A495C2B5-CC94-4B17-B91E-B1A210BC21CA}" type="slidenum">
              <a:rPr lang="de-DE" altLang="de-DE"/>
              <a:pPr>
                <a:defRPr/>
              </a:pPr>
              <a:t>‹Nr.›</a:t>
            </a:fld>
            <a:endParaRPr lang="de-DE" altLang="de-DE"/>
          </a:p>
        </p:txBody>
      </p:sp>
    </p:spTree>
    <p:extLst>
      <p:ext uri="{BB962C8B-B14F-4D97-AF65-F5344CB8AC3E}">
        <p14:creationId xmlns:p14="http://schemas.microsoft.com/office/powerpoint/2010/main" val="4263649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1513"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277813"/>
            <a:ext cx="56769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A3275F39-F7AD-4B7F-916E-15EC8AB026DD}"/>
              </a:ext>
            </a:extLst>
          </p:cNvPr>
          <p:cNvSpPr>
            <a:spLocks noGrp="1" noChangeArrowheads="1"/>
          </p:cNvSpPr>
          <p:nvPr>
            <p:ph type="sldNum" idx="10"/>
          </p:nvPr>
        </p:nvSpPr>
        <p:spPr>
          <a:ln/>
        </p:spPr>
        <p:txBody>
          <a:bodyPr/>
          <a:lstStyle>
            <a:lvl1pPr>
              <a:defRPr/>
            </a:lvl1pPr>
          </a:lstStyle>
          <a:p>
            <a:pPr>
              <a:defRPr/>
            </a:pPr>
            <a:fld id="{244FECA0-9E32-4489-AEEA-21B12B0D157F}" type="slidenum">
              <a:rPr lang="de-DE" altLang="de-DE"/>
              <a:pPr>
                <a:defRPr/>
              </a:pPr>
              <a:t>‹Nr.›</a:t>
            </a:fld>
            <a:endParaRPr lang="de-DE" altLang="de-DE"/>
          </a:p>
        </p:txBody>
      </p:sp>
    </p:spTree>
    <p:extLst>
      <p:ext uri="{BB962C8B-B14F-4D97-AF65-F5344CB8AC3E}">
        <p14:creationId xmlns:p14="http://schemas.microsoft.com/office/powerpoint/2010/main" val="184960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600200"/>
            <a:ext cx="38084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75213" y="1600200"/>
            <a:ext cx="38100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0">
            <a:extLst>
              <a:ext uri="{FF2B5EF4-FFF2-40B4-BE49-F238E27FC236}">
                <a16:creationId xmlns:a16="http://schemas.microsoft.com/office/drawing/2014/main" id="{9925834D-5C45-4269-B57A-B9979CAFC628}"/>
              </a:ext>
            </a:extLst>
          </p:cNvPr>
          <p:cNvSpPr>
            <a:spLocks noGrp="1" noChangeArrowheads="1"/>
          </p:cNvSpPr>
          <p:nvPr>
            <p:ph type="sldNum" idx="10"/>
          </p:nvPr>
        </p:nvSpPr>
        <p:spPr>
          <a:ln/>
        </p:spPr>
        <p:txBody>
          <a:bodyPr/>
          <a:lstStyle>
            <a:lvl1pPr>
              <a:defRPr/>
            </a:lvl1pPr>
          </a:lstStyle>
          <a:p>
            <a:pPr>
              <a:defRPr/>
            </a:pPr>
            <a:fld id="{45E1C1C3-27B5-468A-AB28-08A782A972DE}" type="slidenum">
              <a:rPr lang="de-DE" altLang="de-DE"/>
              <a:pPr>
                <a:defRPr/>
              </a:pPr>
              <a:t>‹Nr.›</a:t>
            </a:fld>
            <a:endParaRPr lang="de-DE" altLang="de-DE"/>
          </a:p>
        </p:txBody>
      </p:sp>
    </p:spTree>
    <p:extLst>
      <p:ext uri="{BB962C8B-B14F-4D97-AF65-F5344CB8AC3E}">
        <p14:creationId xmlns:p14="http://schemas.microsoft.com/office/powerpoint/2010/main" val="399029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0">
            <a:extLst>
              <a:ext uri="{FF2B5EF4-FFF2-40B4-BE49-F238E27FC236}">
                <a16:creationId xmlns:a16="http://schemas.microsoft.com/office/drawing/2014/main" id="{C0395AD0-C1F1-4E40-AEB1-A4C1ACF68C0F}"/>
              </a:ext>
            </a:extLst>
          </p:cNvPr>
          <p:cNvSpPr>
            <a:spLocks noGrp="1" noChangeArrowheads="1"/>
          </p:cNvSpPr>
          <p:nvPr>
            <p:ph type="sldNum" idx="10"/>
          </p:nvPr>
        </p:nvSpPr>
        <p:spPr>
          <a:ln/>
        </p:spPr>
        <p:txBody>
          <a:bodyPr/>
          <a:lstStyle>
            <a:lvl1pPr>
              <a:defRPr/>
            </a:lvl1pPr>
          </a:lstStyle>
          <a:p>
            <a:pPr>
              <a:defRPr/>
            </a:pPr>
            <a:fld id="{FC6EDEFC-77F2-4F93-9D09-CE39FEBED22C}" type="slidenum">
              <a:rPr lang="de-DE" altLang="de-DE"/>
              <a:pPr>
                <a:defRPr/>
              </a:pPr>
              <a:t>‹Nr.›</a:t>
            </a:fld>
            <a:endParaRPr lang="de-DE" altLang="de-DE"/>
          </a:p>
        </p:txBody>
      </p:sp>
    </p:spTree>
    <p:extLst>
      <p:ext uri="{BB962C8B-B14F-4D97-AF65-F5344CB8AC3E}">
        <p14:creationId xmlns:p14="http://schemas.microsoft.com/office/powerpoint/2010/main" val="74826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0">
            <a:extLst>
              <a:ext uri="{FF2B5EF4-FFF2-40B4-BE49-F238E27FC236}">
                <a16:creationId xmlns:a16="http://schemas.microsoft.com/office/drawing/2014/main" id="{29E876DF-DAE8-48FC-9B13-494D4AF841DB}"/>
              </a:ext>
            </a:extLst>
          </p:cNvPr>
          <p:cNvSpPr>
            <a:spLocks noGrp="1" noChangeArrowheads="1"/>
          </p:cNvSpPr>
          <p:nvPr>
            <p:ph type="sldNum" idx="10"/>
          </p:nvPr>
        </p:nvSpPr>
        <p:spPr>
          <a:ln/>
        </p:spPr>
        <p:txBody>
          <a:bodyPr/>
          <a:lstStyle>
            <a:lvl1pPr>
              <a:defRPr/>
            </a:lvl1pPr>
          </a:lstStyle>
          <a:p>
            <a:pPr>
              <a:defRPr/>
            </a:pPr>
            <a:fld id="{3578E550-AEE5-484E-9649-F06CFD3C23FB}" type="slidenum">
              <a:rPr lang="de-DE" altLang="de-DE"/>
              <a:pPr>
                <a:defRPr/>
              </a:pPr>
              <a:t>‹Nr.›</a:t>
            </a:fld>
            <a:endParaRPr lang="de-DE" altLang="de-DE"/>
          </a:p>
        </p:txBody>
      </p:sp>
    </p:spTree>
    <p:extLst>
      <p:ext uri="{BB962C8B-B14F-4D97-AF65-F5344CB8AC3E}">
        <p14:creationId xmlns:p14="http://schemas.microsoft.com/office/powerpoint/2010/main" val="172575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0C81D1E-474B-4BBA-A702-CA511705C47D}"/>
              </a:ext>
            </a:extLst>
          </p:cNvPr>
          <p:cNvSpPr>
            <a:spLocks noGrp="1" noChangeArrowheads="1"/>
          </p:cNvSpPr>
          <p:nvPr>
            <p:ph type="sldNum" idx="10"/>
          </p:nvPr>
        </p:nvSpPr>
        <p:spPr>
          <a:ln/>
        </p:spPr>
        <p:txBody>
          <a:bodyPr/>
          <a:lstStyle>
            <a:lvl1pPr>
              <a:defRPr/>
            </a:lvl1pPr>
          </a:lstStyle>
          <a:p>
            <a:pPr>
              <a:defRPr/>
            </a:pPr>
            <a:fld id="{584C2801-1839-4754-AC3D-D88A7EFD3922}" type="slidenum">
              <a:rPr lang="de-DE" altLang="de-DE"/>
              <a:pPr>
                <a:defRPr/>
              </a:pPr>
              <a:t>‹Nr.›</a:t>
            </a:fld>
            <a:endParaRPr lang="de-DE" altLang="de-DE"/>
          </a:p>
        </p:txBody>
      </p:sp>
    </p:spTree>
    <p:extLst>
      <p:ext uri="{BB962C8B-B14F-4D97-AF65-F5344CB8AC3E}">
        <p14:creationId xmlns:p14="http://schemas.microsoft.com/office/powerpoint/2010/main" val="344319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E7D6B2F5-12CF-498B-9A1F-C3DE3695E1B2}"/>
              </a:ext>
            </a:extLst>
          </p:cNvPr>
          <p:cNvSpPr>
            <a:spLocks noGrp="1" noChangeArrowheads="1"/>
          </p:cNvSpPr>
          <p:nvPr>
            <p:ph type="sldNum" idx="10"/>
          </p:nvPr>
        </p:nvSpPr>
        <p:spPr>
          <a:ln/>
        </p:spPr>
        <p:txBody>
          <a:bodyPr/>
          <a:lstStyle>
            <a:lvl1pPr>
              <a:defRPr/>
            </a:lvl1pPr>
          </a:lstStyle>
          <a:p>
            <a:pPr>
              <a:defRPr/>
            </a:pPr>
            <a:fld id="{3B1FA564-AD28-49CA-9D0E-69C3F8310855}" type="slidenum">
              <a:rPr lang="de-DE" altLang="de-DE"/>
              <a:pPr>
                <a:defRPr/>
              </a:pPr>
              <a:t>‹Nr.›</a:t>
            </a:fld>
            <a:endParaRPr lang="de-DE" altLang="de-DE"/>
          </a:p>
        </p:txBody>
      </p:sp>
    </p:spTree>
    <p:extLst>
      <p:ext uri="{BB962C8B-B14F-4D97-AF65-F5344CB8AC3E}">
        <p14:creationId xmlns:p14="http://schemas.microsoft.com/office/powerpoint/2010/main" val="8248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91BE6CBB-7682-4D6B-9483-1F5B2C79F6C0}"/>
              </a:ext>
            </a:extLst>
          </p:cNvPr>
          <p:cNvSpPr>
            <a:spLocks noGrp="1" noChangeArrowheads="1"/>
          </p:cNvSpPr>
          <p:nvPr>
            <p:ph type="sldNum" idx="10"/>
          </p:nvPr>
        </p:nvSpPr>
        <p:spPr>
          <a:ln/>
        </p:spPr>
        <p:txBody>
          <a:bodyPr/>
          <a:lstStyle>
            <a:lvl1pPr>
              <a:defRPr/>
            </a:lvl1pPr>
          </a:lstStyle>
          <a:p>
            <a:pPr>
              <a:defRPr/>
            </a:pPr>
            <a:fld id="{878A5846-40E4-4EDF-913F-2DA4984C51B6}" type="slidenum">
              <a:rPr lang="de-DE" altLang="de-DE"/>
              <a:pPr>
                <a:defRPr/>
              </a:pPr>
              <a:t>‹Nr.›</a:t>
            </a:fld>
            <a:endParaRPr lang="de-DE" altLang="de-DE"/>
          </a:p>
        </p:txBody>
      </p:sp>
    </p:spTree>
    <p:extLst>
      <p:ext uri="{BB962C8B-B14F-4D97-AF65-F5344CB8AC3E}">
        <p14:creationId xmlns:p14="http://schemas.microsoft.com/office/powerpoint/2010/main" val="535196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0A313CD8-9959-4F07-9442-82D9D301DD17}"/>
              </a:ext>
            </a:extLst>
          </p:cNvPr>
          <p:cNvGrpSpPr>
            <a:grpSpLocks/>
          </p:cNvGrpSpPr>
          <p:nvPr/>
        </p:nvGrpSpPr>
        <p:grpSpPr bwMode="auto">
          <a:xfrm>
            <a:off x="0" y="0"/>
            <a:ext cx="8685213" cy="4875213"/>
            <a:chOff x="0" y="0"/>
            <a:chExt cx="5471" cy="3071"/>
          </a:xfrm>
        </p:grpSpPr>
        <p:sp>
          <p:nvSpPr>
            <p:cNvPr id="1033" name="Rectangle 2">
              <a:extLst>
                <a:ext uri="{FF2B5EF4-FFF2-40B4-BE49-F238E27FC236}">
                  <a16:creationId xmlns:a16="http://schemas.microsoft.com/office/drawing/2014/main" id="{05B47F8C-9D1B-4AAC-A0C6-A381CCEC7389}"/>
                </a:ext>
              </a:extLst>
            </p:cNvPr>
            <p:cNvSpPr>
              <a:spLocks noChangeArrowheads="1"/>
            </p:cNvSpPr>
            <p:nvPr/>
          </p:nvSpPr>
          <p:spPr bwMode="auto">
            <a:xfrm>
              <a:off x="0" y="0"/>
              <a:ext cx="383" cy="3071"/>
            </a:xfrm>
            <a:prstGeom prst="rect">
              <a:avLst/>
            </a:prstGeom>
            <a:solidFill>
              <a:srgbClr val="4F91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grpSp>
          <p:nvGrpSpPr>
            <p:cNvPr id="2" name="Group 3">
              <a:extLst>
                <a:ext uri="{FF2B5EF4-FFF2-40B4-BE49-F238E27FC236}">
                  <a16:creationId xmlns:a16="http://schemas.microsoft.com/office/drawing/2014/main" id="{3F803DB9-687A-489A-B0D0-5B8116608666}"/>
                </a:ext>
              </a:extLst>
            </p:cNvPr>
            <p:cNvGrpSpPr>
              <a:grpSpLocks/>
            </p:cNvGrpSpPr>
            <p:nvPr/>
          </p:nvGrpSpPr>
          <p:grpSpPr bwMode="auto">
            <a:xfrm>
              <a:off x="240" y="893"/>
              <a:ext cx="5231" cy="114"/>
              <a:chOff x="240" y="893"/>
              <a:chExt cx="5231" cy="114"/>
            </a:xfrm>
          </p:grpSpPr>
          <p:sp>
            <p:nvSpPr>
              <p:cNvPr id="1035" name="Rectangle 4">
                <a:extLst>
                  <a:ext uri="{FF2B5EF4-FFF2-40B4-BE49-F238E27FC236}">
                    <a16:creationId xmlns:a16="http://schemas.microsoft.com/office/drawing/2014/main" id="{1576E9EC-7A9E-4640-AC5A-3ABDEDD15C1F}"/>
                  </a:ext>
                </a:extLst>
              </p:cNvPr>
              <p:cNvSpPr>
                <a:spLocks noChangeArrowheads="1"/>
              </p:cNvSpPr>
              <p:nvPr/>
            </p:nvSpPr>
            <p:spPr bwMode="auto">
              <a:xfrm>
                <a:off x="4320" y="893"/>
                <a:ext cx="1151" cy="114"/>
              </a:xfrm>
              <a:prstGeom prst="rect">
                <a:avLst/>
              </a:prstGeom>
              <a:solidFill>
                <a:srgbClr val="A0C6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6" name="Line 5">
                <a:extLst>
                  <a:ext uri="{FF2B5EF4-FFF2-40B4-BE49-F238E27FC236}">
                    <a16:creationId xmlns:a16="http://schemas.microsoft.com/office/drawing/2014/main" id="{6540A48A-1C9D-42BC-ADDB-62B52379FF64}"/>
                  </a:ext>
                </a:extLst>
              </p:cNvPr>
              <p:cNvSpPr>
                <a:spLocks noChangeShapeType="1"/>
              </p:cNvSpPr>
              <p:nvPr/>
            </p:nvSpPr>
            <p:spPr bwMode="auto">
              <a:xfrm>
                <a:off x="240" y="941"/>
                <a:ext cx="5231" cy="0"/>
              </a:xfrm>
              <a:prstGeom prst="line">
                <a:avLst/>
              </a:prstGeom>
              <a:noFill/>
              <a:ln w="190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1027" name="Rectangle 6">
            <a:extLst>
              <a:ext uri="{FF2B5EF4-FFF2-40B4-BE49-F238E27FC236}">
                <a16:creationId xmlns:a16="http://schemas.microsoft.com/office/drawing/2014/main" id="{FADEF23A-1E9E-4FAF-A5BF-8ABAB52EE879}"/>
              </a:ext>
            </a:extLst>
          </p:cNvPr>
          <p:cNvSpPr>
            <a:spLocks noGrp="1" noChangeArrowheads="1"/>
          </p:cNvSpPr>
          <p:nvPr>
            <p:ph type="title"/>
          </p:nvPr>
        </p:nvSpPr>
        <p:spPr bwMode="auto">
          <a:xfrm>
            <a:off x="914400" y="277813"/>
            <a:ext cx="77708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
        <p:nvSpPr>
          <p:cNvPr id="1028" name="Rectangle 7">
            <a:extLst>
              <a:ext uri="{FF2B5EF4-FFF2-40B4-BE49-F238E27FC236}">
                <a16:creationId xmlns:a16="http://schemas.microsoft.com/office/drawing/2014/main" id="{AB704831-24A4-4A83-B368-54A8B23DF1BE}"/>
              </a:ext>
            </a:extLst>
          </p:cNvPr>
          <p:cNvSpPr>
            <a:spLocks noGrp="1" noChangeArrowheads="1"/>
          </p:cNvSpPr>
          <p:nvPr>
            <p:ph type="body" idx="1"/>
          </p:nvPr>
        </p:nvSpPr>
        <p:spPr bwMode="auto">
          <a:xfrm>
            <a:off x="914400" y="1600200"/>
            <a:ext cx="77708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1029" name="Text Box 8">
            <a:extLst>
              <a:ext uri="{FF2B5EF4-FFF2-40B4-BE49-F238E27FC236}">
                <a16:creationId xmlns:a16="http://schemas.microsoft.com/office/drawing/2014/main" id="{994B11D4-B804-4463-8485-9FE0D9F27748}"/>
              </a:ext>
            </a:extLst>
          </p:cNvPr>
          <p:cNvSpPr txBox="1">
            <a:spLocks noChangeArrowheads="1"/>
          </p:cNvSpPr>
          <p:nvPr/>
        </p:nvSpPr>
        <p:spPr bwMode="auto">
          <a:xfrm>
            <a:off x="914400" y="62515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0" name="Text Box 9">
            <a:extLst>
              <a:ext uri="{FF2B5EF4-FFF2-40B4-BE49-F238E27FC236}">
                <a16:creationId xmlns:a16="http://schemas.microsoft.com/office/drawing/2014/main" id="{F05932F8-802C-4AEA-BC43-FFBA5A563184}"/>
              </a:ext>
            </a:extLst>
          </p:cNvPr>
          <p:cNvSpPr txBox="1">
            <a:spLocks noChangeArrowheads="1"/>
          </p:cNvSpPr>
          <p:nvPr/>
        </p:nvSpPr>
        <p:spPr bwMode="auto">
          <a:xfrm>
            <a:off x="3352800" y="6248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4" name="Rectangle 10">
            <a:extLst>
              <a:ext uri="{FF2B5EF4-FFF2-40B4-BE49-F238E27FC236}">
                <a16:creationId xmlns:a16="http://schemas.microsoft.com/office/drawing/2014/main" id="{9D3AB8E1-E4C6-4713-8F90-CC77BFD652BA}"/>
              </a:ext>
            </a:extLst>
          </p:cNvPr>
          <p:cNvSpPr>
            <a:spLocks noGrp="1" noChangeArrowheads="1"/>
          </p:cNvSpPr>
          <p:nvPr>
            <p:ph type="sldNum"/>
          </p:nvPr>
        </p:nvSpPr>
        <p:spPr bwMode="auto">
          <a:xfrm>
            <a:off x="67818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defRPr smtClean="0">
                <a:solidFill>
                  <a:srgbClr val="000000"/>
                </a:solidFill>
              </a:defRPr>
            </a:lvl1pPr>
          </a:lstStyle>
          <a:p>
            <a:pPr>
              <a:defRPr/>
            </a:pPr>
            <a:fld id="{21E22226-1187-4EE9-AEC1-0768C6C52312}" type="slidenum">
              <a:rPr lang="de-DE" altLang="de-DE"/>
              <a:pPr>
                <a:defRPr/>
              </a:pPr>
              <a:t>‹Nr.›</a:t>
            </a:fld>
            <a:endParaRPr lang="de-DE" altLang="de-DE"/>
          </a:p>
        </p:txBody>
      </p:sp>
      <p:sp>
        <p:nvSpPr>
          <p:cNvPr id="1032" name="Line 11">
            <a:extLst>
              <a:ext uri="{FF2B5EF4-FFF2-40B4-BE49-F238E27FC236}">
                <a16:creationId xmlns:a16="http://schemas.microsoft.com/office/drawing/2014/main" id="{8C74545A-097E-41C7-B889-F85C844B5286}"/>
              </a:ext>
            </a:extLst>
          </p:cNvPr>
          <p:cNvSpPr>
            <a:spLocks noChangeShapeType="1"/>
          </p:cNvSpPr>
          <p:nvPr/>
        </p:nvSpPr>
        <p:spPr bwMode="auto">
          <a:xfrm>
            <a:off x="0" y="4876800"/>
            <a:ext cx="609600" cy="1588"/>
          </a:xfrm>
          <a:prstGeom prst="line">
            <a:avLst/>
          </a:prstGeom>
          <a:noFill/>
          <a:ln w="442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120" r:id="rId12"/>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itchFamily="34" charset="-128"/>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Arial Unicode MS" pitchFamily="34" charset="-128"/>
          <a:cs typeface="+mn-cs"/>
        </a:defRPr>
      </a:lvl2pPr>
      <a:lvl3pPr marL="1143000" indent="-228600" algn="l" defTabSz="449263" rtl="0" eaLnBrk="0" fontAlgn="base" hangingPunct="0">
        <a:spcBef>
          <a:spcPts val="575"/>
        </a:spcBef>
        <a:spcAft>
          <a:spcPct val="0"/>
        </a:spcAft>
        <a:buClr>
          <a:srgbClr val="000000"/>
        </a:buClr>
        <a:buSzPct val="100000"/>
        <a:buFont typeface="Times New Roman" panose="02020603050405020304" pitchFamily="18" charset="0"/>
        <a:buChar char="•"/>
        <a:defRPr sz="23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50" name="Group 1">
            <a:extLst>
              <a:ext uri="{FF2B5EF4-FFF2-40B4-BE49-F238E27FC236}">
                <a16:creationId xmlns:a16="http://schemas.microsoft.com/office/drawing/2014/main" id="{27E42856-A12C-4011-9D43-B548F7BBE692}"/>
              </a:ext>
            </a:extLst>
          </p:cNvPr>
          <p:cNvGrpSpPr>
            <a:grpSpLocks/>
          </p:cNvGrpSpPr>
          <p:nvPr/>
        </p:nvGrpSpPr>
        <p:grpSpPr bwMode="auto">
          <a:xfrm>
            <a:off x="0" y="0"/>
            <a:ext cx="8761413" cy="5942013"/>
            <a:chOff x="0" y="0"/>
            <a:chExt cx="5519" cy="3743"/>
          </a:xfrm>
        </p:grpSpPr>
        <p:sp>
          <p:nvSpPr>
            <p:cNvPr id="2056" name="Rectangle 2">
              <a:extLst>
                <a:ext uri="{FF2B5EF4-FFF2-40B4-BE49-F238E27FC236}">
                  <a16:creationId xmlns:a16="http://schemas.microsoft.com/office/drawing/2014/main" id="{3828CBD3-ECA6-4CCB-8E06-1703F6B14725}"/>
                </a:ext>
              </a:extLst>
            </p:cNvPr>
            <p:cNvSpPr>
              <a:spLocks noChangeArrowheads="1"/>
            </p:cNvSpPr>
            <p:nvPr/>
          </p:nvSpPr>
          <p:spPr bwMode="auto">
            <a:xfrm>
              <a:off x="0" y="0"/>
              <a:ext cx="1103" cy="3071"/>
            </a:xfrm>
            <a:prstGeom prst="rect">
              <a:avLst/>
            </a:prstGeom>
            <a:solidFill>
              <a:srgbClr val="4F91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grpSp>
          <p:nvGrpSpPr>
            <p:cNvPr id="2057" name="Group 3">
              <a:extLst>
                <a:ext uri="{FF2B5EF4-FFF2-40B4-BE49-F238E27FC236}">
                  <a16:creationId xmlns:a16="http://schemas.microsoft.com/office/drawing/2014/main" id="{57528529-7FBD-4E4A-84C2-B956B7E01BCC}"/>
                </a:ext>
              </a:extLst>
            </p:cNvPr>
            <p:cNvGrpSpPr>
              <a:grpSpLocks/>
            </p:cNvGrpSpPr>
            <p:nvPr/>
          </p:nvGrpSpPr>
          <p:grpSpPr bwMode="auto">
            <a:xfrm>
              <a:off x="0" y="2208"/>
              <a:ext cx="5519" cy="1535"/>
              <a:chOff x="0" y="2208"/>
              <a:chExt cx="5519" cy="1535"/>
            </a:xfrm>
          </p:grpSpPr>
          <p:sp>
            <p:nvSpPr>
              <p:cNvPr id="2061" name="Rectangle 4">
                <a:extLst>
                  <a:ext uri="{FF2B5EF4-FFF2-40B4-BE49-F238E27FC236}">
                    <a16:creationId xmlns:a16="http://schemas.microsoft.com/office/drawing/2014/main" id="{E75AED22-BDA8-4282-A76C-92374CA874F5}"/>
                  </a:ext>
                </a:extLst>
              </p:cNvPr>
              <p:cNvSpPr>
                <a:spLocks noChangeArrowheads="1"/>
              </p:cNvSpPr>
              <p:nvPr/>
            </p:nvSpPr>
            <p:spPr bwMode="auto">
              <a:xfrm>
                <a:off x="624" y="2208"/>
                <a:ext cx="4895" cy="1535"/>
              </a:xfrm>
              <a:prstGeom prst="rect">
                <a:avLst/>
              </a:prstGeom>
              <a:solidFill>
                <a:srgbClr val="89141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 name="Rectangle 5">
                <a:extLst>
                  <a:ext uri="{FF2B5EF4-FFF2-40B4-BE49-F238E27FC236}">
                    <a16:creationId xmlns:a16="http://schemas.microsoft.com/office/drawing/2014/main" id="{593E2412-D7CC-4949-B94D-DC9329D69ED5}"/>
                  </a:ext>
                </a:extLst>
              </p:cNvPr>
              <p:cNvSpPr>
                <a:spLocks noChangeArrowheads="1"/>
              </p:cNvSpPr>
              <p:nvPr/>
            </p:nvSpPr>
            <p:spPr bwMode="auto">
              <a:xfrm>
                <a:off x="654" y="2352"/>
                <a:ext cx="4817" cy="134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63" name="Line 6">
                <a:extLst>
                  <a:ext uri="{FF2B5EF4-FFF2-40B4-BE49-F238E27FC236}">
                    <a16:creationId xmlns:a16="http://schemas.microsoft.com/office/drawing/2014/main" id="{AA83CEC9-D1A2-4D16-99AE-8689B31346A4}"/>
                  </a:ext>
                </a:extLst>
              </p:cNvPr>
              <p:cNvSpPr>
                <a:spLocks noChangeShapeType="1"/>
              </p:cNvSpPr>
              <p:nvPr/>
            </p:nvSpPr>
            <p:spPr bwMode="auto">
              <a:xfrm>
                <a:off x="0" y="3072"/>
                <a:ext cx="623" cy="0"/>
              </a:xfrm>
              <a:prstGeom prst="line">
                <a:avLst/>
              </a:prstGeom>
              <a:noFill/>
              <a:ln w="5076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058" name="Group 7">
              <a:extLst>
                <a:ext uri="{FF2B5EF4-FFF2-40B4-BE49-F238E27FC236}">
                  <a16:creationId xmlns:a16="http://schemas.microsoft.com/office/drawing/2014/main" id="{418B46A2-6C03-496C-825C-2118364B9866}"/>
                </a:ext>
              </a:extLst>
            </p:cNvPr>
            <p:cNvGrpSpPr>
              <a:grpSpLocks/>
            </p:cNvGrpSpPr>
            <p:nvPr/>
          </p:nvGrpSpPr>
          <p:grpSpPr bwMode="auto">
            <a:xfrm>
              <a:off x="400" y="336"/>
              <a:ext cx="5087" cy="191"/>
              <a:chOff x="400" y="336"/>
              <a:chExt cx="5087" cy="191"/>
            </a:xfrm>
          </p:grpSpPr>
          <p:sp>
            <p:nvSpPr>
              <p:cNvPr id="2059" name="Rectangle 8">
                <a:extLst>
                  <a:ext uri="{FF2B5EF4-FFF2-40B4-BE49-F238E27FC236}">
                    <a16:creationId xmlns:a16="http://schemas.microsoft.com/office/drawing/2014/main" id="{2C7CD3DC-C052-4146-A06E-E68D26E7EA5E}"/>
                  </a:ext>
                </a:extLst>
              </p:cNvPr>
              <p:cNvSpPr>
                <a:spLocks noChangeArrowheads="1"/>
              </p:cNvSpPr>
              <p:nvPr/>
            </p:nvSpPr>
            <p:spPr bwMode="auto">
              <a:xfrm>
                <a:off x="3952" y="336"/>
                <a:ext cx="1535" cy="191"/>
              </a:xfrm>
              <a:prstGeom prst="rect">
                <a:avLst/>
              </a:prstGeom>
              <a:solidFill>
                <a:srgbClr val="A0C6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60" name="Line 9">
                <a:extLst>
                  <a:ext uri="{FF2B5EF4-FFF2-40B4-BE49-F238E27FC236}">
                    <a16:creationId xmlns:a16="http://schemas.microsoft.com/office/drawing/2014/main" id="{FDC0F24B-B1BB-483C-9265-D292E3FBE7FD}"/>
                  </a:ext>
                </a:extLst>
              </p:cNvPr>
              <p:cNvSpPr>
                <a:spLocks noChangeShapeType="1"/>
              </p:cNvSpPr>
              <p:nvPr/>
            </p:nvSpPr>
            <p:spPr bwMode="auto">
              <a:xfrm>
                <a:off x="400" y="432"/>
                <a:ext cx="5087" cy="0"/>
              </a:xfrm>
              <a:prstGeom prst="line">
                <a:avLst/>
              </a:prstGeom>
              <a:noFill/>
              <a:ln w="442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2051" name="Rectangle 10">
            <a:extLst>
              <a:ext uri="{FF2B5EF4-FFF2-40B4-BE49-F238E27FC236}">
                <a16:creationId xmlns:a16="http://schemas.microsoft.com/office/drawing/2014/main" id="{2639B1B5-98BD-4D81-8F22-E6A73C1CBD46}"/>
              </a:ext>
            </a:extLst>
          </p:cNvPr>
          <p:cNvSpPr>
            <a:spLocks noGrp="1" noChangeArrowheads="1"/>
          </p:cNvSpPr>
          <p:nvPr>
            <p:ph type="title"/>
          </p:nvPr>
        </p:nvSpPr>
        <p:spPr bwMode="auto">
          <a:xfrm>
            <a:off x="914400" y="277813"/>
            <a:ext cx="77708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
        <p:nvSpPr>
          <p:cNvPr id="2052" name="Rectangle 11">
            <a:extLst>
              <a:ext uri="{FF2B5EF4-FFF2-40B4-BE49-F238E27FC236}">
                <a16:creationId xmlns:a16="http://schemas.microsoft.com/office/drawing/2014/main" id="{2254DF9A-6C2C-48D4-873B-01EB2DACF318}"/>
              </a:ext>
            </a:extLst>
          </p:cNvPr>
          <p:cNvSpPr>
            <a:spLocks noGrp="1" noChangeArrowheads="1"/>
          </p:cNvSpPr>
          <p:nvPr>
            <p:ph type="body" idx="1"/>
          </p:nvPr>
        </p:nvSpPr>
        <p:spPr bwMode="auto">
          <a:xfrm>
            <a:off x="914400" y="1600200"/>
            <a:ext cx="77708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053" name="Text Box 12">
            <a:extLst>
              <a:ext uri="{FF2B5EF4-FFF2-40B4-BE49-F238E27FC236}">
                <a16:creationId xmlns:a16="http://schemas.microsoft.com/office/drawing/2014/main" id="{14A7063A-8F98-4E91-AE61-5600CF9FAAE7}"/>
              </a:ext>
            </a:extLst>
          </p:cNvPr>
          <p:cNvSpPr txBox="1">
            <a:spLocks noChangeArrowheads="1"/>
          </p:cNvSpPr>
          <p:nvPr/>
        </p:nvSpPr>
        <p:spPr bwMode="auto">
          <a:xfrm>
            <a:off x="912813" y="62515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4" name="Text Box 13">
            <a:extLst>
              <a:ext uri="{FF2B5EF4-FFF2-40B4-BE49-F238E27FC236}">
                <a16:creationId xmlns:a16="http://schemas.microsoft.com/office/drawing/2014/main" id="{A1A11272-ADEA-46AD-9690-1CA6AFFAA994}"/>
              </a:ext>
            </a:extLst>
          </p:cNvPr>
          <p:cNvSpPr txBox="1">
            <a:spLocks noChangeArrowheads="1"/>
          </p:cNvSpPr>
          <p:nvPr/>
        </p:nvSpPr>
        <p:spPr bwMode="auto">
          <a:xfrm>
            <a:off x="3354388"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62" name="Rectangle 14">
            <a:extLst>
              <a:ext uri="{FF2B5EF4-FFF2-40B4-BE49-F238E27FC236}">
                <a16:creationId xmlns:a16="http://schemas.microsoft.com/office/drawing/2014/main" id="{E768C1B8-E481-46E0-8C66-CCBA072A7C89}"/>
              </a:ext>
            </a:extLst>
          </p:cNvPr>
          <p:cNvSpPr>
            <a:spLocks noGrp="1" noChangeArrowheads="1"/>
          </p:cNvSpPr>
          <p:nvPr>
            <p:ph type="sldNum"/>
          </p:nvPr>
        </p:nvSpPr>
        <p:spPr bwMode="auto">
          <a:xfrm>
            <a:off x="67818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45000"/>
              <a:buFont typeface="Wingdings" panose="05000000000000000000" pitchFamily="2" charset="2"/>
              <a:buNone/>
              <a:defRPr sz="1000" smtClean="0">
                <a:solidFill>
                  <a:srgbClr val="000000"/>
                </a:solidFill>
                <a:latin typeface="Times New Roman" panose="02020603050405020304" pitchFamily="18" charset="0"/>
              </a:defRPr>
            </a:lvl1pPr>
          </a:lstStyle>
          <a:p>
            <a:pPr>
              <a:defRPr/>
            </a:pPr>
            <a:fld id="{C65C7E36-3414-417C-8A80-F9B23D4ED5E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itchFamily="34" charset="-128"/>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Arial Unicode MS" pitchFamily="34" charset="-128"/>
          <a:cs typeface="+mn-cs"/>
        </a:defRPr>
      </a:lvl2pPr>
      <a:lvl3pPr marL="1143000" indent="-228600" algn="l" defTabSz="449263" rtl="0" eaLnBrk="0" fontAlgn="base" hangingPunct="0">
        <a:spcBef>
          <a:spcPts val="575"/>
        </a:spcBef>
        <a:spcAft>
          <a:spcPct val="0"/>
        </a:spcAft>
        <a:buClr>
          <a:srgbClr val="000000"/>
        </a:buClr>
        <a:buSzPct val="100000"/>
        <a:buFont typeface="Times New Roman" panose="02020603050405020304" pitchFamily="18" charset="0"/>
        <a:buChar char="•"/>
        <a:defRPr sz="23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98" name="Group 1">
            <a:extLst>
              <a:ext uri="{FF2B5EF4-FFF2-40B4-BE49-F238E27FC236}">
                <a16:creationId xmlns:a16="http://schemas.microsoft.com/office/drawing/2014/main" id="{E1855025-AC44-4370-884C-99E48DFBC690}"/>
              </a:ext>
            </a:extLst>
          </p:cNvPr>
          <p:cNvGrpSpPr>
            <a:grpSpLocks/>
          </p:cNvGrpSpPr>
          <p:nvPr/>
        </p:nvGrpSpPr>
        <p:grpSpPr bwMode="auto">
          <a:xfrm>
            <a:off x="0" y="0"/>
            <a:ext cx="8685213" cy="4875213"/>
            <a:chOff x="0" y="0"/>
            <a:chExt cx="5471" cy="3071"/>
          </a:xfrm>
        </p:grpSpPr>
        <p:sp>
          <p:nvSpPr>
            <p:cNvPr id="4105" name="Rectangle 2">
              <a:extLst>
                <a:ext uri="{FF2B5EF4-FFF2-40B4-BE49-F238E27FC236}">
                  <a16:creationId xmlns:a16="http://schemas.microsoft.com/office/drawing/2014/main" id="{FE6EFA79-C3B2-45DE-9129-0BFCC569C1CA}"/>
                </a:ext>
              </a:extLst>
            </p:cNvPr>
            <p:cNvSpPr>
              <a:spLocks noChangeArrowheads="1"/>
            </p:cNvSpPr>
            <p:nvPr/>
          </p:nvSpPr>
          <p:spPr bwMode="auto">
            <a:xfrm>
              <a:off x="0" y="0"/>
              <a:ext cx="383" cy="3071"/>
            </a:xfrm>
            <a:prstGeom prst="rect">
              <a:avLst/>
            </a:prstGeom>
            <a:solidFill>
              <a:srgbClr val="4F91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grpSp>
          <p:nvGrpSpPr>
            <p:cNvPr id="4106" name="Group 3">
              <a:extLst>
                <a:ext uri="{FF2B5EF4-FFF2-40B4-BE49-F238E27FC236}">
                  <a16:creationId xmlns:a16="http://schemas.microsoft.com/office/drawing/2014/main" id="{2CACF823-9373-4B89-8683-4C9A1035A295}"/>
                </a:ext>
              </a:extLst>
            </p:cNvPr>
            <p:cNvGrpSpPr>
              <a:grpSpLocks/>
            </p:cNvGrpSpPr>
            <p:nvPr/>
          </p:nvGrpSpPr>
          <p:grpSpPr bwMode="auto">
            <a:xfrm>
              <a:off x="240" y="893"/>
              <a:ext cx="5231" cy="114"/>
              <a:chOff x="240" y="893"/>
              <a:chExt cx="5231" cy="114"/>
            </a:xfrm>
          </p:grpSpPr>
          <p:sp>
            <p:nvSpPr>
              <p:cNvPr id="4107" name="Rectangle 4">
                <a:extLst>
                  <a:ext uri="{FF2B5EF4-FFF2-40B4-BE49-F238E27FC236}">
                    <a16:creationId xmlns:a16="http://schemas.microsoft.com/office/drawing/2014/main" id="{DF965E38-0C3E-47A4-82F7-EC84E6E1512B}"/>
                  </a:ext>
                </a:extLst>
              </p:cNvPr>
              <p:cNvSpPr>
                <a:spLocks noChangeArrowheads="1"/>
              </p:cNvSpPr>
              <p:nvPr/>
            </p:nvSpPr>
            <p:spPr bwMode="auto">
              <a:xfrm>
                <a:off x="4320" y="893"/>
                <a:ext cx="1151" cy="114"/>
              </a:xfrm>
              <a:prstGeom prst="rect">
                <a:avLst/>
              </a:prstGeom>
              <a:solidFill>
                <a:srgbClr val="A0C6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sp>
            <p:nvSpPr>
              <p:cNvPr id="4108" name="Line 5">
                <a:extLst>
                  <a:ext uri="{FF2B5EF4-FFF2-40B4-BE49-F238E27FC236}">
                    <a16:creationId xmlns:a16="http://schemas.microsoft.com/office/drawing/2014/main" id="{571FD35C-1FD2-4499-8C7A-5E5C26115B7F}"/>
                  </a:ext>
                </a:extLst>
              </p:cNvPr>
              <p:cNvSpPr>
                <a:spLocks noChangeShapeType="1"/>
              </p:cNvSpPr>
              <p:nvPr/>
            </p:nvSpPr>
            <p:spPr bwMode="auto">
              <a:xfrm>
                <a:off x="240" y="941"/>
                <a:ext cx="5231" cy="0"/>
              </a:xfrm>
              <a:prstGeom prst="line">
                <a:avLst/>
              </a:prstGeom>
              <a:noFill/>
              <a:ln w="190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4099" name="Rectangle 6">
            <a:extLst>
              <a:ext uri="{FF2B5EF4-FFF2-40B4-BE49-F238E27FC236}">
                <a16:creationId xmlns:a16="http://schemas.microsoft.com/office/drawing/2014/main" id="{4154497B-0A32-46FC-8D09-DF983F5F013C}"/>
              </a:ext>
            </a:extLst>
          </p:cNvPr>
          <p:cNvSpPr>
            <a:spLocks noGrp="1" noChangeArrowheads="1"/>
          </p:cNvSpPr>
          <p:nvPr>
            <p:ph type="title"/>
          </p:nvPr>
        </p:nvSpPr>
        <p:spPr bwMode="auto">
          <a:xfrm>
            <a:off x="914400" y="277813"/>
            <a:ext cx="77708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
        <p:nvSpPr>
          <p:cNvPr id="4100" name="Rectangle 7">
            <a:extLst>
              <a:ext uri="{FF2B5EF4-FFF2-40B4-BE49-F238E27FC236}">
                <a16:creationId xmlns:a16="http://schemas.microsoft.com/office/drawing/2014/main" id="{80041C91-18EC-43C5-B3DA-8D104A3C2B5A}"/>
              </a:ext>
            </a:extLst>
          </p:cNvPr>
          <p:cNvSpPr>
            <a:spLocks noGrp="1" noChangeArrowheads="1"/>
          </p:cNvSpPr>
          <p:nvPr>
            <p:ph type="body" idx="1"/>
          </p:nvPr>
        </p:nvSpPr>
        <p:spPr bwMode="auto">
          <a:xfrm>
            <a:off x="914400" y="1600200"/>
            <a:ext cx="77708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4101" name="Text Box 8">
            <a:extLst>
              <a:ext uri="{FF2B5EF4-FFF2-40B4-BE49-F238E27FC236}">
                <a16:creationId xmlns:a16="http://schemas.microsoft.com/office/drawing/2014/main" id="{F638E71D-950E-44AE-90ED-738FF50E78E0}"/>
              </a:ext>
            </a:extLst>
          </p:cNvPr>
          <p:cNvSpPr txBox="1">
            <a:spLocks noChangeArrowheads="1"/>
          </p:cNvSpPr>
          <p:nvPr/>
        </p:nvSpPr>
        <p:spPr bwMode="auto">
          <a:xfrm>
            <a:off x="914400" y="62515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sp>
        <p:nvSpPr>
          <p:cNvPr id="4102" name="Text Box 9">
            <a:extLst>
              <a:ext uri="{FF2B5EF4-FFF2-40B4-BE49-F238E27FC236}">
                <a16:creationId xmlns:a16="http://schemas.microsoft.com/office/drawing/2014/main" id="{B2EBDE83-ADF7-4FF9-AAAF-EBD10B129CCA}"/>
              </a:ext>
            </a:extLst>
          </p:cNvPr>
          <p:cNvSpPr txBox="1">
            <a:spLocks noChangeArrowheads="1"/>
          </p:cNvSpPr>
          <p:nvPr/>
        </p:nvSpPr>
        <p:spPr bwMode="auto">
          <a:xfrm>
            <a:off x="3352800" y="6248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sp>
        <p:nvSpPr>
          <p:cNvPr id="1034" name="Rectangle 10">
            <a:extLst>
              <a:ext uri="{FF2B5EF4-FFF2-40B4-BE49-F238E27FC236}">
                <a16:creationId xmlns:a16="http://schemas.microsoft.com/office/drawing/2014/main" id="{FEE65F7B-8926-4023-9F85-4C277CCD536A}"/>
              </a:ext>
            </a:extLst>
          </p:cNvPr>
          <p:cNvSpPr>
            <a:spLocks noGrp="1" noChangeArrowheads="1"/>
          </p:cNvSpPr>
          <p:nvPr>
            <p:ph type="sldNum"/>
          </p:nvPr>
        </p:nvSpPr>
        <p:spPr bwMode="auto">
          <a:xfrm>
            <a:off x="67818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defRPr smtClean="0">
                <a:solidFill>
                  <a:srgbClr val="000000"/>
                </a:solidFill>
              </a:defRPr>
            </a:lvl1pPr>
          </a:lstStyle>
          <a:p>
            <a:pPr>
              <a:defRPr/>
            </a:pPr>
            <a:fld id="{53698C19-162E-4153-97C6-E12924F1BBA8}" type="slidenum">
              <a:rPr lang="de-DE" altLang="de-DE"/>
              <a:pPr>
                <a:defRPr/>
              </a:pPr>
              <a:t>‹Nr.›</a:t>
            </a:fld>
            <a:endParaRPr lang="de-DE" altLang="de-DE"/>
          </a:p>
        </p:txBody>
      </p:sp>
      <p:sp>
        <p:nvSpPr>
          <p:cNvPr id="4104" name="Line 11">
            <a:extLst>
              <a:ext uri="{FF2B5EF4-FFF2-40B4-BE49-F238E27FC236}">
                <a16:creationId xmlns:a16="http://schemas.microsoft.com/office/drawing/2014/main" id="{03F9E58C-3E6B-4DF5-B79C-F530682B87C8}"/>
              </a:ext>
            </a:extLst>
          </p:cNvPr>
          <p:cNvSpPr>
            <a:spLocks noChangeShapeType="1"/>
          </p:cNvSpPr>
          <p:nvPr/>
        </p:nvSpPr>
        <p:spPr bwMode="auto">
          <a:xfrm>
            <a:off x="0" y="4876800"/>
            <a:ext cx="609600" cy="1588"/>
          </a:xfrm>
          <a:prstGeom prst="line">
            <a:avLst/>
          </a:prstGeom>
          <a:noFill/>
          <a:ln w="442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itchFamily="34" charset="-128"/>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Arial Unicode MS" pitchFamily="34" charset="-128"/>
          <a:cs typeface="+mn-cs"/>
        </a:defRPr>
      </a:lvl2pPr>
      <a:lvl3pPr marL="1143000" indent="-228600" algn="l" defTabSz="449263" rtl="0" eaLnBrk="0" fontAlgn="base" hangingPunct="0">
        <a:spcBef>
          <a:spcPts val="575"/>
        </a:spcBef>
        <a:spcAft>
          <a:spcPct val="0"/>
        </a:spcAft>
        <a:buClr>
          <a:srgbClr val="000000"/>
        </a:buClr>
        <a:buSzPct val="100000"/>
        <a:buFont typeface="Times New Roman" panose="02020603050405020304" pitchFamily="18" charset="0"/>
        <a:buChar char="•"/>
        <a:defRPr sz="23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bac@perspektive-koeln.de" TargetMode="External"/><Relationship Id="rId2" Type="http://schemas.openxmlformats.org/officeDocument/2006/relationships/hyperlink" Target="http://www.perspektive-koeln.de/" TargetMode="Externa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https://www.terminland.de/iogs.kretzerstr/"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jpe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id="{D4CDAAFD-F016-4760-BB87-E01DDD66B519}"/>
              </a:ext>
            </a:extLst>
          </p:cNvPr>
          <p:cNvSpPr txBox="1">
            <a:spLocks noChangeArrowheads="1"/>
          </p:cNvSpPr>
          <p:nvPr/>
        </p:nvSpPr>
        <p:spPr bwMode="auto">
          <a:xfrm>
            <a:off x="1857375" y="857250"/>
            <a:ext cx="685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br>
              <a:rPr lang="de-DE" altLang="de-DE" sz="3800">
                <a:solidFill>
                  <a:srgbClr val="27483F"/>
                </a:solidFill>
                <a:latin typeface="Berlin Sans FB" panose="020E0602020502020306" pitchFamily="34" charset="0"/>
              </a:rPr>
            </a:br>
            <a:r>
              <a:rPr lang="de-DE" altLang="de-DE" sz="4800">
                <a:solidFill>
                  <a:srgbClr val="27483F"/>
                </a:solidFill>
                <a:latin typeface="Berlin Sans FB" panose="020E0602020502020306" pitchFamily="34" charset="0"/>
              </a:rPr>
              <a:t>IOGS Kretzerstraße</a:t>
            </a:r>
          </a:p>
          <a:p>
            <a:pPr eaLnBrk="1" hangingPunct="1">
              <a:buSzPct val="100000"/>
            </a:pPr>
            <a:r>
              <a:rPr lang="de-DE" altLang="de-DE" sz="2000">
                <a:solidFill>
                  <a:srgbClr val="27483F"/>
                </a:solidFill>
                <a:latin typeface="Berlin Sans FB" panose="020E0602020502020306" pitchFamily="34" charset="0"/>
              </a:rPr>
              <a:t>Kretzerstraße 5-7, 50733 Köln (Nippes)</a:t>
            </a:r>
          </a:p>
        </p:txBody>
      </p:sp>
      <p:sp>
        <p:nvSpPr>
          <p:cNvPr id="8195" name="Text Box 2">
            <a:extLst>
              <a:ext uri="{FF2B5EF4-FFF2-40B4-BE49-F238E27FC236}">
                <a16:creationId xmlns:a16="http://schemas.microsoft.com/office/drawing/2014/main" id="{69B652E6-235B-4062-9EAF-1C2DAFE144D5}"/>
              </a:ext>
            </a:extLst>
          </p:cNvPr>
          <p:cNvSpPr txBox="1">
            <a:spLocks noChangeArrowheads="1"/>
          </p:cNvSpPr>
          <p:nvPr/>
        </p:nvSpPr>
        <p:spPr bwMode="auto">
          <a:xfrm>
            <a:off x="1371600" y="4195763"/>
            <a:ext cx="6858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ts val="1650"/>
              </a:spcBef>
              <a:buSzPct val="90000"/>
            </a:pPr>
            <a:r>
              <a:rPr lang="de-DE" altLang="de-DE" sz="6600">
                <a:solidFill>
                  <a:srgbClr val="670F0D"/>
                </a:solidFill>
                <a:latin typeface="Berlin Sans FB" panose="020E0602020502020306" pitchFamily="34" charset="0"/>
              </a:rPr>
              <a:t>Informationen</a:t>
            </a:r>
          </a:p>
          <a:p>
            <a:pPr algn="ctr" eaLnBrk="1" hangingPunct="1">
              <a:spcBef>
                <a:spcPts val="1650"/>
              </a:spcBef>
              <a:buSzPct val="90000"/>
            </a:pPr>
            <a:r>
              <a:rPr lang="de-DE" altLang="de-DE" sz="3200">
                <a:solidFill>
                  <a:srgbClr val="670F0D"/>
                </a:solidFill>
                <a:latin typeface="Berlin Sans FB" panose="020E0602020502020306" pitchFamily="34" charset="0"/>
              </a:rPr>
              <a:t>für alle Interessierten</a:t>
            </a:r>
          </a:p>
          <a:p>
            <a:pPr eaLnBrk="1" hangingPunct="1">
              <a:spcBef>
                <a:spcPts val="900"/>
              </a:spcBef>
              <a:buSzPct val="90000"/>
            </a:pPr>
            <a:endParaRPr lang="de-DE" altLang="de-DE" sz="3600">
              <a:solidFill>
                <a:srgbClr val="670F0D"/>
              </a:solidFill>
              <a:latin typeface="Berlin Sans FB" panose="020E0602020502020306" pitchFamily="34" charset="0"/>
            </a:endParaRPr>
          </a:p>
        </p:txBody>
      </p:sp>
      <p:pic>
        <p:nvPicPr>
          <p:cNvPr id="8196" name="Picture 3">
            <a:extLst>
              <a:ext uri="{FF2B5EF4-FFF2-40B4-BE49-F238E27FC236}">
                <a16:creationId xmlns:a16="http://schemas.microsoft.com/office/drawing/2014/main" id="{93B17FAC-B77D-4C17-9F7E-8252F1BCE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60000">
            <a:off x="6582569" y="1026319"/>
            <a:ext cx="17954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7" name="Rechteck 4">
            <a:extLst>
              <a:ext uri="{FF2B5EF4-FFF2-40B4-BE49-F238E27FC236}">
                <a16:creationId xmlns:a16="http://schemas.microsoft.com/office/drawing/2014/main" id="{47FB109A-6A90-4D5D-B8D1-E6A4A70DCFBB}"/>
              </a:ext>
            </a:extLst>
          </p:cNvPr>
          <p:cNvSpPr>
            <a:spLocks noChangeArrowheads="1"/>
          </p:cNvSpPr>
          <p:nvPr/>
        </p:nvSpPr>
        <p:spPr bwMode="auto">
          <a:xfrm>
            <a:off x="1835150" y="2781300"/>
            <a:ext cx="504031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a:solidFill>
                  <a:schemeClr val="tx1"/>
                </a:solidFill>
                <a:latin typeface="Berlin Sans FB" panose="020E0602020502020306" pitchFamily="34" charset="0"/>
              </a:rPr>
              <a:t>0221 9389111-0	     www.iogs-kretzer.de</a:t>
            </a:r>
          </a:p>
          <a:p>
            <a:pPr eaLnBrk="1" hangingPunct="1">
              <a:buSzPct val="100000"/>
            </a:pPr>
            <a:r>
              <a:rPr lang="de-DE" altLang="de-DE">
                <a:solidFill>
                  <a:schemeClr val="tx1"/>
                </a:solidFill>
                <a:latin typeface="Berlin Sans FB" panose="020E0602020502020306" pitchFamily="34" charset="0"/>
              </a:rPr>
              <a:t>			   iogs-kretzerstr@stadt-koeln.de</a:t>
            </a:r>
          </a:p>
          <a:p>
            <a:pPr eaLnBrk="1" hangingPunct="1">
              <a:buSzPct val="100000"/>
            </a:pPr>
            <a:endParaRPr lang="de-DE" altLang="de-DE" sz="800">
              <a:solidFill>
                <a:schemeClr val="tx1"/>
              </a:solidFill>
              <a:latin typeface="Berlin Sans FB" panose="020E0602020502020306" pitchFamily="34" charset="0"/>
            </a:endParaRPr>
          </a:p>
          <a:p>
            <a:pPr eaLnBrk="1" hangingPunct="1">
              <a:buSzPct val="100000"/>
            </a:pPr>
            <a:endParaRPr lang="de-DE" altLang="de-DE">
              <a:solidFill>
                <a:schemeClr val="tx1"/>
              </a:solidFill>
              <a:latin typeface="Berlin Sans FB" panose="020E0602020502020306"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el 1">
            <a:extLst>
              <a:ext uri="{FF2B5EF4-FFF2-40B4-BE49-F238E27FC236}">
                <a16:creationId xmlns:a16="http://schemas.microsoft.com/office/drawing/2014/main" id="{4BE490F6-B36B-A342-B0BF-18044768E4C1}"/>
              </a:ext>
            </a:extLst>
          </p:cNvPr>
          <p:cNvSpPr>
            <a:spLocks noGrp="1" noChangeArrowheads="1"/>
          </p:cNvSpPr>
          <p:nvPr>
            <p:ph type="title"/>
          </p:nvPr>
        </p:nvSpPr>
        <p:spPr/>
        <p:txBody>
          <a:bodyPr/>
          <a:lstStyle/>
          <a:p>
            <a:br>
              <a:rPr lang="de-DE" altLang="de-DE" sz="2800" b="1" dirty="0">
                <a:solidFill>
                  <a:srgbClr val="216146"/>
                </a:solidFill>
                <a:ea typeface="ＭＳ Ｐゴシック" panose="020B0600070205080204" pitchFamily="34" charset="-128"/>
              </a:rPr>
            </a:br>
            <a:r>
              <a:rPr lang="de-DE" altLang="de-DE" sz="2800" b="1" dirty="0">
                <a:solidFill>
                  <a:srgbClr val="216146"/>
                </a:solidFill>
                <a:ea typeface="ＭＳ Ｐゴシック" panose="020B0600070205080204" pitchFamily="34" charset="-128"/>
              </a:rPr>
              <a:t>eindeutige Symbole, </a:t>
            </a:r>
            <a:br>
              <a:rPr lang="de-DE" altLang="de-DE" sz="2800" b="1" dirty="0">
                <a:solidFill>
                  <a:srgbClr val="216146"/>
                </a:solidFill>
                <a:ea typeface="ＭＳ Ｐゴシック" panose="020B0600070205080204" pitchFamily="34" charset="-128"/>
              </a:rPr>
            </a:br>
            <a:r>
              <a:rPr lang="de-DE" altLang="de-DE" sz="2800" b="1" dirty="0">
                <a:solidFill>
                  <a:srgbClr val="216146"/>
                </a:solidFill>
                <a:ea typeface="ＭＳ Ｐゴシック" panose="020B0600070205080204" pitchFamily="34" charset="-128"/>
              </a:rPr>
              <a:t>konsequente Regeln und tägliche Rituale </a:t>
            </a:r>
            <a:br>
              <a:rPr lang="de-DE" altLang="de-DE" sz="2800" b="1" dirty="0">
                <a:solidFill>
                  <a:srgbClr val="216146"/>
                </a:solidFill>
                <a:ea typeface="ＭＳ Ｐゴシック" panose="020B0600070205080204" pitchFamily="34" charset="-128"/>
              </a:rPr>
            </a:br>
            <a:endParaRPr lang="de-DE" altLang="de-DE" sz="3000" b="1" dirty="0">
              <a:ea typeface="ＭＳ Ｐゴシック" panose="020B0600070205080204" pitchFamily="34" charset="-128"/>
            </a:endParaRPr>
          </a:p>
        </p:txBody>
      </p:sp>
      <p:pic>
        <p:nvPicPr>
          <p:cNvPr id="68610" name="Picture 3" descr="kuscheln">
            <a:extLst>
              <a:ext uri="{FF2B5EF4-FFF2-40B4-BE49-F238E27FC236}">
                <a16:creationId xmlns:a16="http://schemas.microsoft.com/office/drawing/2014/main" id="{D9A97897-F010-834D-992C-124611893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448" y="2970213"/>
            <a:ext cx="1447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descr="lachen2SW">
            <a:extLst>
              <a:ext uri="{FF2B5EF4-FFF2-40B4-BE49-F238E27FC236}">
                <a16:creationId xmlns:a16="http://schemas.microsoft.com/office/drawing/2014/main" id="{82E87B9C-5C73-B24C-ACEA-C36118F38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075" y="3111500"/>
            <a:ext cx="12763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 descr="helfenSW">
            <a:extLst>
              <a:ext uri="{FF2B5EF4-FFF2-40B4-BE49-F238E27FC236}">
                <a16:creationId xmlns:a16="http://schemas.microsoft.com/office/drawing/2014/main" id="{33AB73AE-D825-2B42-A361-0BF49B894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2944813"/>
            <a:ext cx="1450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1C002802-9154-4747-94A6-97356755C308}"/>
              </a:ext>
            </a:extLst>
          </p:cNvPr>
          <p:cNvSpPr>
            <a:spLocks noChangeArrowheads="1"/>
          </p:cNvSpPr>
          <p:nvPr/>
        </p:nvSpPr>
        <p:spPr bwMode="auto">
          <a:xfrm>
            <a:off x="552450" y="860425"/>
            <a:ext cx="3068638" cy="2470150"/>
          </a:xfrm>
          <a:prstGeom prst="rect">
            <a:avLst/>
          </a:prstGeom>
          <a:noFill/>
          <a:ln>
            <a:noFill/>
          </a:ln>
          <a:effectLst/>
        </p:spPr>
        <p:txBody>
          <a:bodyPr wrap="none" lIns="68580" tIns="34290" rIns="68580" bIns="34290" anchor="ctr">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r>
              <a:rPr lang="de-DE" altLang="de-DE" sz="2400" dirty="0">
                <a:solidFill>
                  <a:srgbClr val="FF0000"/>
                </a:solidFill>
                <a:latin typeface="Grundschrift" panose="03010100010101010101" pitchFamily="66" charset="0"/>
                <a:ea typeface="Times New Roman" panose="02020603050405020304" pitchFamily="18" charset="0"/>
              </a:rPr>
              <a:t>So bin ich</a:t>
            </a:r>
            <a:r>
              <a:rPr lang="de-DE" altLang="de-DE" sz="2400" dirty="0">
                <a:solidFill>
                  <a:srgbClr val="FF0000"/>
                </a:solidFill>
                <a:latin typeface="Courier New" panose="02070309020205020404" pitchFamily="49" charset="0"/>
                <a:ea typeface="Times New Roman" panose="02020603050405020304" pitchFamily="18" charset="0"/>
              </a:rPr>
              <a:t>…</a:t>
            </a:r>
            <a:r>
              <a:rPr lang="de-DE" altLang="de-DE" sz="1500" dirty="0">
                <a:solidFill>
                  <a:srgbClr val="FF0000"/>
                </a:solidFill>
                <a:latin typeface="Courier New" panose="02070309020205020404" pitchFamily="49" charset="0"/>
                <a:ea typeface="Times New Roman" panose="02020603050405020304" pitchFamily="18" charset="0"/>
              </a:rPr>
              <a:t>		</a:t>
            </a:r>
            <a:endParaRPr lang="de-DE" altLang="de-DE" sz="750" dirty="0"/>
          </a:p>
          <a:p>
            <a:pPr indent="336938" defTabSz="685783">
              <a:defRPr/>
            </a:pPr>
            <a:r>
              <a:rPr lang="de-DE" altLang="de-DE" sz="1500" dirty="0">
                <a:solidFill>
                  <a:srgbClr val="FF0000"/>
                </a:solidFill>
                <a:latin typeface="Courier New" panose="02070309020205020404" pitchFamily="49" charset="0"/>
                <a:ea typeface="Times New Roman" panose="02020603050405020304" pitchFamily="18" charset="0"/>
              </a:rPr>
              <a:t>	</a:t>
            </a:r>
            <a:r>
              <a:rPr lang="de-DE" altLang="de-DE" sz="900" dirty="0">
                <a:solidFill>
                  <a:srgbClr val="FF0000"/>
                </a:solidFill>
                <a:latin typeface="Courier New" panose="02070309020205020404" pitchFamily="49" charset="0"/>
                <a:ea typeface="Times New Roman" panose="02020603050405020304" pitchFamily="18" charset="0"/>
              </a:rPr>
              <a:t>	  </a:t>
            </a:r>
            <a:r>
              <a:rPr lang="de-DE" altLang="de-DE" sz="900" dirty="0">
                <a:latin typeface="Courier New" panose="02070309020205020404" pitchFamily="49" charset="0"/>
                <a:ea typeface="Times New Roman" panose="02020603050405020304" pitchFamily="18" charset="0"/>
              </a:rPr>
              <a:t>      </a:t>
            </a:r>
            <a:r>
              <a:rPr lang="de-DE" altLang="de-DE" sz="900" dirty="0">
                <a:ea typeface="Times New Roman" panose="02020603050405020304" pitchFamily="18" charset="0"/>
              </a:rPr>
              <a:t>                       </a:t>
            </a:r>
            <a:endParaRPr lang="de-DE" altLang="de-DE" sz="750" dirty="0"/>
          </a:p>
          <a:p>
            <a:pPr indent="336938" defTabSz="685783">
              <a:defRPr/>
            </a:pPr>
            <a:r>
              <a:rPr lang="de-DE" altLang="de-DE" sz="900" dirty="0">
                <a:latin typeface="Grundschrift" panose="03010100010101010101" pitchFamily="66" charset="0"/>
                <a:ea typeface="Times New Roman" panose="02020603050405020304" pitchFamily="18" charset="0"/>
                <a:cs typeface="Courier New" panose="02070309020205020404" pitchFamily="49" charset="0"/>
              </a:rPr>
              <a:t>				     </a:t>
            </a:r>
            <a:endParaRPr lang="de-DE" altLang="de-DE" sz="750" dirty="0"/>
          </a:p>
          <a:p>
            <a:pPr indent="336938" defTabSz="685783">
              <a:defRPr/>
            </a:pPr>
            <a:endParaRPr lang="de-DE" altLang="de-DE" dirty="0"/>
          </a:p>
        </p:txBody>
      </p:sp>
      <p:sp>
        <p:nvSpPr>
          <p:cNvPr id="68614" name="Rectangle 5">
            <a:extLst>
              <a:ext uri="{FF2B5EF4-FFF2-40B4-BE49-F238E27FC236}">
                <a16:creationId xmlns:a16="http://schemas.microsoft.com/office/drawing/2014/main" id="{339596B0-4442-F246-AB18-EFE0CBF59CEF}"/>
              </a:ext>
            </a:extLst>
          </p:cNvPr>
          <p:cNvSpPr>
            <a:spLocks noChangeArrowheads="1"/>
          </p:cNvSpPr>
          <p:nvPr/>
        </p:nvSpPr>
        <p:spPr bwMode="auto">
          <a:xfrm>
            <a:off x="4375150" y="2335213"/>
            <a:ext cx="39370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r>
              <a:rPr lang="de-DE" altLang="de-DE" sz="900">
                <a:cs typeface="Times New Roman" panose="02020603050405020304" pitchFamily="18" charset="0"/>
              </a:rPr>
              <a:t>        </a:t>
            </a:r>
            <a:endParaRPr lang="de-DE" altLang="de-DE"/>
          </a:p>
        </p:txBody>
      </p:sp>
      <p:sp>
        <p:nvSpPr>
          <p:cNvPr id="68615" name="Rectangle 6">
            <a:extLst>
              <a:ext uri="{FF2B5EF4-FFF2-40B4-BE49-F238E27FC236}">
                <a16:creationId xmlns:a16="http://schemas.microsoft.com/office/drawing/2014/main" id="{73E1F69B-B85C-7C46-84B5-D77DFCF144FF}"/>
              </a:ext>
            </a:extLst>
          </p:cNvPr>
          <p:cNvSpPr>
            <a:spLocks noChangeArrowheads="1"/>
          </p:cNvSpPr>
          <p:nvPr/>
        </p:nvSpPr>
        <p:spPr bwMode="auto">
          <a:xfrm>
            <a:off x="3697288" y="3382963"/>
            <a:ext cx="1749425"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r>
              <a:rPr lang="de-DE" altLang="de-DE" sz="900">
                <a:cs typeface="Times New Roman" panose="02020603050405020304" pitchFamily="18" charset="0"/>
              </a:rPr>
              <a:t>		       </a:t>
            </a:r>
            <a:endParaRPr lang="de-DE" altLang="de-DE"/>
          </a:p>
        </p:txBody>
      </p:sp>
      <p:sp>
        <p:nvSpPr>
          <p:cNvPr id="68616" name="Rectangle 7">
            <a:extLst>
              <a:ext uri="{FF2B5EF4-FFF2-40B4-BE49-F238E27FC236}">
                <a16:creationId xmlns:a16="http://schemas.microsoft.com/office/drawing/2014/main" id="{4E438338-F823-904E-8F6E-E788C8FA2CF4}"/>
              </a:ext>
            </a:extLst>
          </p:cNvPr>
          <p:cNvSpPr>
            <a:spLocks noChangeArrowheads="1"/>
          </p:cNvSpPr>
          <p:nvPr/>
        </p:nvSpPr>
        <p:spPr bwMode="auto">
          <a:xfrm>
            <a:off x="1816100" y="5022850"/>
            <a:ext cx="5218113"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r>
              <a:rPr lang="de-DE" altLang="de-DE" sz="2700" dirty="0">
                <a:solidFill>
                  <a:srgbClr val="FF0000"/>
                </a:solidFill>
                <a:latin typeface="Grundschrift" panose="02000603000000000000" pitchFamily="2" charset="0"/>
                <a:ea typeface="Times New Roman" panose="02020603050405020304" pitchFamily="18" charset="0"/>
                <a:cs typeface="Courier New" panose="02070309020205020404" pitchFamily="49" charset="0"/>
              </a:rPr>
              <a:t>friedlich</a:t>
            </a:r>
            <a:r>
              <a:rPr lang="de-DE" altLang="de-DE" sz="900" dirty="0">
                <a:solidFill>
                  <a:srgbClr val="FF0000"/>
                </a:solidFill>
                <a:latin typeface="Grundschrift" panose="02000603000000000000" pitchFamily="2" charset="0"/>
                <a:ea typeface="Times New Roman" panose="02020603050405020304" pitchFamily="18" charset="0"/>
                <a:cs typeface="Courier New" panose="02070309020205020404" pitchFamily="49" charset="0"/>
              </a:rPr>
              <a:t> 		</a:t>
            </a:r>
            <a:r>
              <a:rPr lang="de-DE" altLang="de-DE" sz="2700" dirty="0">
                <a:solidFill>
                  <a:srgbClr val="FF0000"/>
                </a:solidFill>
                <a:latin typeface="Grundschrift" panose="02000603000000000000" pitchFamily="2" charset="0"/>
                <a:ea typeface="Times New Roman" panose="02020603050405020304" pitchFamily="18" charset="0"/>
                <a:cs typeface="Courier New" panose="02070309020205020404" pitchFamily="49" charset="0"/>
              </a:rPr>
              <a:t>freundlich          fair</a:t>
            </a:r>
            <a:endParaRPr lang="de-DE" altLang="de-DE" dirty="0"/>
          </a:p>
        </p:txBody>
      </p:sp>
      <p:sp>
        <p:nvSpPr>
          <p:cNvPr id="3" name="Textfeld 2">
            <a:extLst>
              <a:ext uri="{FF2B5EF4-FFF2-40B4-BE49-F238E27FC236}">
                <a16:creationId xmlns:a16="http://schemas.microsoft.com/office/drawing/2014/main" id="{23E7A19B-125E-A482-C224-B9EB8CA43CF6}"/>
              </a:ext>
            </a:extLst>
          </p:cNvPr>
          <p:cNvSpPr txBox="1"/>
          <p:nvPr/>
        </p:nvSpPr>
        <p:spPr>
          <a:xfrm>
            <a:off x="755576" y="6200259"/>
            <a:ext cx="4588726" cy="369332"/>
          </a:xfrm>
          <a:prstGeom prst="rect">
            <a:avLst/>
          </a:prstGeom>
          <a:noFill/>
        </p:spPr>
        <p:txBody>
          <a:bodyPr wrap="square">
            <a:spAutoFit/>
          </a:bodyPr>
          <a:lstStyle/>
          <a:p>
            <a:r>
              <a:rPr lang="de-DE" altLang="de-DE" sz="1800" b="1" dirty="0">
                <a:solidFill>
                  <a:schemeClr val="tx1"/>
                </a:solidFill>
                <a:ea typeface="ＭＳ Ｐゴシック" panose="020B0600070205080204" pitchFamily="34" charset="-128"/>
              </a:rPr>
              <a:t>Unsere wichtigste Schul-Regel</a:t>
            </a:r>
            <a:endParaRPr lang="de-DE" dirty="0">
              <a:solidFill>
                <a:schemeClr val="tx1"/>
              </a:solidFill>
            </a:endParaRPr>
          </a:p>
        </p:txBody>
      </p:sp>
    </p:spTree>
    <p:extLst>
      <p:ext uri="{BB962C8B-B14F-4D97-AF65-F5344CB8AC3E}">
        <p14:creationId xmlns:p14="http://schemas.microsoft.com/office/powerpoint/2010/main" val="54844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a:extLst>
              <a:ext uri="{FF2B5EF4-FFF2-40B4-BE49-F238E27FC236}">
                <a16:creationId xmlns:a16="http://schemas.microsoft.com/office/drawing/2014/main" id="{49EF638A-D41A-CB45-98C4-B1FEE102B790}"/>
              </a:ext>
            </a:extLst>
          </p:cNvPr>
          <p:cNvSpPr>
            <a:spLocks noGrp="1" noChangeArrowheads="1"/>
          </p:cNvSpPr>
          <p:nvPr>
            <p:ph type="title"/>
          </p:nvPr>
        </p:nvSpPr>
        <p:spPr>
          <a:xfrm>
            <a:off x="685800" y="533400"/>
            <a:ext cx="7772400" cy="1196975"/>
          </a:xfrm>
        </p:spPr>
        <p:txBody>
          <a:bodyPr/>
          <a:lstStyle/>
          <a:p>
            <a:r>
              <a:rPr lang="de-DE" altLang="de-DE" dirty="0">
                <a:solidFill>
                  <a:schemeClr val="accent1">
                    <a:lumMod val="75000"/>
                  </a:schemeClr>
                </a:solidFill>
                <a:latin typeface="Berlin Sans FB" panose="020E0602020502020306" pitchFamily="34" charset="77"/>
                <a:ea typeface="ＭＳ Ｐゴシック" panose="020B0600070205080204" pitchFamily="34" charset="-128"/>
              </a:rPr>
              <a:t>Klassenregeln- schuleinheitlich</a:t>
            </a:r>
          </a:p>
        </p:txBody>
      </p:sp>
      <p:pic>
        <p:nvPicPr>
          <p:cNvPr id="69634" name="Inhaltsplatzhalter 4">
            <a:extLst>
              <a:ext uri="{FF2B5EF4-FFF2-40B4-BE49-F238E27FC236}">
                <a16:creationId xmlns:a16="http://schemas.microsoft.com/office/drawing/2014/main" id="{AE449FF5-4A8C-9D4F-8FBF-0534D3DA527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685800" y="2170113"/>
            <a:ext cx="1863725" cy="1552575"/>
          </a:xfrm>
        </p:spPr>
      </p:pic>
      <p:pic>
        <p:nvPicPr>
          <p:cNvPr id="69635" name="Grafik 6">
            <a:extLst>
              <a:ext uri="{FF2B5EF4-FFF2-40B4-BE49-F238E27FC236}">
                <a16:creationId xmlns:a16="http://schemas.microsoft.com/office/drawing/2014/main" id="{7F173959-524D-4943-9E3B-967CFE54F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4160838"/>
            <a:ext cx="16510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Grafik 8">
            <a:extLst>
              <a:ext uri="{FF2B5EF4-FFF2-40B4-BE49-F238E27FC236}">
                <a16:creationId xmlns:a16="http://schemas.microsoft.com/office/drawing/2014/main" id="{C73DA90B-6BB4-4E45-A78A-1DD71B478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825" y="4230688"/>
            <a:ext cx="16764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Grafik 10">
            <a:extLst>
              <a:ext uri="{FF2B5EF4-FFF2-40B4-BE49-F238E27FC236}">
                <a16:creationId xmlns:a16="http://schemas.microsoft.com/office/drawing/2014/main" id="{6D11B6EE-933C-ED4C-87F3-DE87BCC44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163" y="1682750"/>
            <a:ext cx="20923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Grafik 12">
            <a:extLst>
              <a:ext uri="{FF2B5EF4-FFF2-40B4-BE49-F238E27FC236}">
                <a16:creationId xmlns:a16="http://schemas.microsoft.com/office/drawing/2014/main" id="{D47D51C2-EB9D-3043-96FE-9426C6BC4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800" y="3541713"/>
            <a:ext cx="1905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Grafik 14">
            <a:extLst>
              <a:ext uri="{FF2B5EF4-FFF2-40B4-BE49-F238E27FC236}">
                <a16:creationId xmlns:a16="http://schemas.microsoft.com/office/drawing/2014/main" id="{B668C20F-4BE5-1647-B7ED-CFF087B10F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1755775"/>
            <a:ext cx="16621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05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el 1">
            <a:extLst>
              <a:ext uri="{FF2B5EF4-FFF2-40B4-BE49-F238E27FC236}">
                <a16:creationId xmlns:a16="http://schemas.microsoft.com/office/drawing/2014/main" id="{3F3614D2-AE49-3248-A42B-AB33505759B2}"/>
              </a:ext>
            </a:extLst>
          </p:cNvPr>
          <p:cNvSpPr>
            <a:spLocks noGrp="1" noChangeArrowheads="1"/>
          </p:cNvSpPr>
          <p:nvPr>
            <p:ph type="title"/>
          </p:nvPr>
        </p:nvSpPr>
        <p:spPr>
          <a:xfrm>
            <a:off x="928688" y="357188"/>
            <a:ext cx="7770812" cy="1141412"/>
          </a:xfrm>
        </p:spPr>
        <p:txBody>
          <a:bodyPr/>
          <a:lstStyle/>
          <a:p>
            <a:r>
              <a:rPr lang="de-DE" altLang="de-DE">
                <a:latin typeface="Berlin Sans FB" panose="020E0602020502020306" pitchFamily="34" charset="77"/>
              </a:rPr>
              <a:t>         </a:t>
            </a:r>
            <a:r>
              <a:rPr lang="de-DE" altLang="de-DE">
                <a:solidFill>
                  <a:srgbClr val="216146"/>
                </a:solidFill>
                <a:latin typeface="Berlin Sans FB" panose="020E0602020502020306" pitchFamily="34" charset="77"/>
              </a:rPr>
              <a:t>Praktische Umsetzung</a:t>
            </a:r>
          </a:p>
        </p:txBody>
      </p:sp>
      <p:pic>
        <p:nvPicPr>
          <p:cNvPr id="72706" name="Picture 3">
            <a:extLst>
              <a:ext uri="{FF2B5EF4-FFF2-40B4-BE49-F238E27FC236}">
                <a16:creationId xmlns:a16="http://schemas.microsoft.com/office/drawing/2014/main" id="{BFB7F94D-932B-E64C-B629-9495BFAC1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07" name="Textfeld 8">
            <a:extLst>
              <a:ext uri="{FF2B5EF4-FFF2-40B4-BE49-F238E27FC236}">
                <a16:creationId xmlns:a16="http://schemas.microsoft.com/office/drawing/2014/main" id="{7E101487-16E8-ED42-B404-E5D19F5E6C8F}"/>
              </a:ext>
            </a:extLst>
          </p:cNvPr>
          <p:cNvSpPr txBox="1">
            <a:spLocks noChangeArrowheads="1"/>
          </p:cNvSpPr>
          <p:nvPr/>
        </p:nvSpPr>
        <p:spPr bwMode="auto">
          <a:xfrm>
            <a:off x="1619250" y="1762125"/>
            <a:ext cx="6110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sz="2000" b="1" dirty="0">
                <a:solidFill>
                  <a:srgbClr val="216146"/>
                </a:solidFill>
                <a:latin typeface="Avenir Book" panose="02000503020000020003" pitchFamily="2" charset="0"/>
              </a:rPr>
              <a:t>Das Raumkonzept </a:t>
            </a:r>
          </a:p>
          <a:p>
            <a:pPr algn="ctr" eaLnBrk="1" hangingPunct="1">
              <a:buClr>
                <a:srgbClr val="000000"/>
              </a:buClr>
              <a:buSzPct val="100000"/>
              <a:buFont typeface="Times New Roman" panose="02020603050405020304" pitchFamily="18" charset="0"/>
              <a:buNone/>
            </a:pPr>
            <a:r>
              <a:rPr lang="de-DE" altLang="de-DE" sz="2000" b="1" dirty="0">
                <a:solidFill>
                  <a:srgbClr val="216146"/>
                </a:solidFill>
                <a:latin typeface="Avenir Book" panose="02000503020000020003" pitchFamily="2" charset="0"/>
              </a:rPr>
              <a:t>Lernorte für individuelle und gemeinschaftliche Arbeitsphasen</a:t>
            </a:r>
          </a:p>
        </p:txBody>
      </p:sp>
      <p:grpSp>
        <p:nvGrpSpPr>
          <p:cNvPr id="9" name="Gruppieren 8">
            <a:extLst>
              <a:ext uri="{FF2B5EF4-FFF2-40B4-BE49-F238E27FC236}">
                <a16:creationId xmlns:a16="http://schemas.microsoft.com/office/drawing/2014/main" id="{E7711130-0C84-6449-A6C5-5AAFCDCC94E3}"/>
              </a:ext>
            </a:extLst>
          </p:cNvPr>
          <p:cNvGrpSpPr/>
          <p:nvPr/>
        </p:nvGrpSpPr>
        <p:grpSpPr>
          <a:xfrm>
            <a:off x="2824642" y="2708920"/>
            <a:ext cx="4678288" cy="3508716"/>
            <a:chOff x="2824642" y="2708920"/>
            <a:chExt cx="4678288" cy="3508716"/>
          </a:xfrm>
        </p:grpSpPr>
        <p:pic>
          <p:nvPicPr>
            <p:cNvPr id="2" name="Grafik 1">
              <a:extLst>
                <a:ext uri="{FF2B5EF4-FFF2-40B4-BE49-F238E27FC236}">
                  <a16:creationId xmlns:a16="http://schemas.microsoft.com/office/drawing/2014/main" id="{06E48701-BCC5-EFBF-83D7-D84DDA72C166}"/>
                </a:ext>
              </a:extLst>
            </p:cNvPr>
            <p:cNvPicPr>
              <a:picLocks noChangeAspect="1"/>
            </p:cNvPicPr>
            <p:nvPr/>
          </p:nvPicPr>
          <p:blipFill>
            <a:blip r:embed="rId4"/>
            <a:stretch>
              <a:fillRect/>
            </a:stretch>
          </p:blipFill>
          <p:spPr>
            <a:xfrm>
              <a:off x="2824642" y="2708920"/>
              <a:ext cx="4678288" cy="3508716"/>
            </a:xfrm>
            <a:prstGeom prst="rect">
              <a:avLst/>
            </a:prstGeom>
          </p:spPr>
        </p:pic>
        <p:pic>
          <p:nvPicPr>
            <p:cNvPr id="4" name="Grafik 3" descr="Engelsgesicht mit einfarbiger Füllung mit einfarbiger Füllung">
              <a:extLst>
                <a:ext uri="{FF2B5EF4-FFF2-40B4-BE49-F238E27FC236}">
                  <a16:creationId xmlns:a16="http://schemas.microsoft.com/office/drawing/2014/main" id="{0F022C23-E698-F808-A7A4-FC5BB27ADC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0152" y="3601529"/>
              <a:ext cx="385192" cy="385192"/>
            </a:xfrm>
            <a:prstGeom prst="rect">
              <a:avLst/>
            </a:prstGeom>
          </p:spPr>
        </p:pic>
        <p:pic>
          <p:nvPicPr>
            <p:cNvPr id="8" name="Grafik 7" descr="Engelsgesicht mit einfarbiger Füllung mit einfarbiger Füllung">
              <a:extLst>
                <a:ext uri="{FF2B5EF4-FFF2-40B4-BE49-F238E27FC236}">
                  <a16:creationId xmlns:a16="http://schemas.microsoft.com/office/drawing/2014/main" id="{4647A0E9-88F9-D864-194A-448141472E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5253" y="3993113"/>
              <a:ext cx="385192" cy="385192"/>
            </a:xfrm>
            <a:prstGeom prst="rect">
              <a:avLst/>
            </a:prstGeom>
          </p:spPr>
        </p:pic>
      </p:grpSp>
    </p:spTree>
    <p:extLst>
      <p:ext uri="{BB962C8B-B14F-4D97-AF65-F5344CB8AC3E}">
        <p14:creationId xmlns:p14="http://schemas.microsoft.com/office/powerpoint/2010/main" val="257110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a:extLst>
              <a:ext uri="{FF2B5EF4-FFF2-40B4-BE49-F238E27FC236}">
                <a16:creationId xmlns:a16="http://schemas.microsoft.com/office/drawing/2014/main" id="{F9B0B908-CEA3-DC4C-807D-FEE4A152946F}"/>
              </a:ext>
            </a:extLst>
          </p:cNvPr>
          <p:cNvSpPr>
            <a:spLocks noGrp="1" noChangeArrowheads="1"/>
          </p:cNvSpPr>
          <p:nvPr>
            <p:ph type="title"/>
          </p:nvPr>
        </p:nvSpPr>
        <p:spPr/>
        <p:txBody>
          <a:bodyPr/>
          <a:lstStyle/>
          <a:p>
            <a:pPr algn="ctr"/>
            <a:r>
              <a:rPr lang="de-DE" altLang="de-DE" sz="3600" dirty="0">
                <a:latin typeface="Berlin Sans FB" panose="020E0602020502020306" pitchFamily="34" charset="77"/>
              </a:rPr>
              <a:t>Lernen in der Jahrgangsmischung</a:t>
            </a:r>
            <a:br>
              <a:rPr lang="de-DE" altLang="de-DE" sz="3600" dirty="0">
                <a:latin typeface="Berlin Sans FB" panose="020E0602020502020306" pitchFamily="34" charset="77"/>
              </a:rPr>
            </a:br>
            <a:r>
              <a:rPr lang="de-DE" altLang="de-DE" sz="3600" dirty="0">
                <a:solidFill>
                  <a:srgbClr val="216146"/>
                </a:solidFill>
                <a:latin typeface="Berlin Sans FB" panose="020E0602020502020306" pitchFamily="34" charset="77"/>
              </a:rPr>
              <a:t>gemeinschaftlich und individuell</a:t>
            </a:r>
            <a:endParaRPr lang="de-DE" altLang="de-DE" sz="3600" dirty="0">
              <a:latin typeface="Berlin Sans FB" panose="020E0602020502020306" pitchFamily="34" charset="77"/>
            </a:endParaRPr>
          </a:p>
        </p:txBody>
      </p:sp>
      <p:sp>
        <p:nvSpPr>
          <p:cNvPr id="3" name="Inhaltsplatzhalter 2">
            <a:extLst>
              <a:ext uri="{FF2B5EF4-FFF2-40B4-BE49-F238E27FC236}">
                <a16:creationId xmlns:a16="http://schemas.microsoft.com/office/drawing/2014/main" id="{A433E1CD-E619-684B-A989-8331F34FD53A}"/>
              </a:ext>
            </a:extLst>
          </p:cNvPr>
          <p:cNvSpPr>
            <a:spLocks noGrp="1"/>
          </p:cNvSpPr>
          <p:nvPr>
            <p:ph sz="half" idx="1"/>
          </p:nvPr>
        </p:nvSpPr>
        <p:spPr>
          <a:xfrm>
            <a:off x="914400" y="1600200"/>
            <a:ext cx="7770813" cy="4529138"/>
          </a:xfrm>
        </p:spPr>
        <p:txBody>
          <a:bodyPr/>
          <a:lstStyle/>
          <a:p>
            <a:pPr marL="0" indent="0">
              <a:buFont typeface="Times New Roman" panose="02020603050405020304" pitchFamily="18" charset="0"/>
              <a:buNone/>
              <a:defRPr/>
            </a:pPr>
            <a:r>
              <a:rPr lang="de-DE" dirty="0">
                <a:latin typeface="Avenir Book" panose="02000503020000020003" pitchFamily="2" charset="0"/>
              </a:rPr>
              <a:t>Lebensraum – Jahrgangsübergreifend:</a:t>
            </a:r>
          </a:p>
          <a:p>
            <a:pPr>
              <a:defRPr/>
            </a:pPr>
            <a:r>
              <a:rPr lang="de-DE" sz="1600" dirty="0">
                <a:latin typeface="Avenir Book" panose="02000503020000020003" pitchFamily="2" charset="0"/>
              </a:rPr>
              <a:t>Vielfalt bewusst als anregungsreiche Lernumgebung nutzen.</a:t>
            </a:r>
          </a:p>
          <a:p>
            <a:pPr>
              <a:defRPr/>
            </a:pPr>
            <a:r>
              <a:rPr lang="de-DE" sz="1600" dirty="0">
                <a:latin typeface="Avenir Book" panose="02000503020000020003" pitchFamily="2" charset="0"/>
              </a:rPr>
              <a:t>Jedes Kind kann nach eigenen Fähigkeiten und Tempo lernen </a:t>
            </a:r>
          </a:p>
          <a:p>
            <a:pPr>
              <a:defRPr/>
            </a:pPr>
            <a:r>
              <a:rPr lang="de-DE" sz="1600" dirty="0">
                <a:latin typeface="Avenir Book" panose="02000503020000020003" pitchFamily="2" charset="0"/>
              </a:rPr>
              <a:t>Die jüngeren/lernlangsameren Kinder haben einen Einblick in das, was sie noch erreichen wollen und lernen mit hoher Motivation. Die älteren, lernerfahrenen Kinder können wichtige Grundlagen wiederholen und vertiefen.</a:t>
            </a:r>
          </a:p>
          <a:p>
            <a:pPr>
              <a:defRPr/>
            </a:pPr>
            <a:r>
              <a:rPr lang="de-DE" sz="1600" dirty="0">
                <a:latin typeface="Avenir Book" panose="02000503020000020003" pitchFamily="2" charset="0"/>
              </a:rPr>
              <a:t>Die Kinder verbleiben für die Grundschuljahre in ihrer vertrauten Lerngruppe.</a:t>
            </a:r>
          </a:p>
          <a:p>
            <a:pPr>
              <a:defRPr/>
            </a:pPr>
            <a:r>
              <a:rPr lang="de-DE" sz="1600" dirty="0">
                <a:latin typeface="Avenir Book" panose="02000503020000020003" pitchFamily="2" charset="0"/>
              </a:rPr>
              <a:t>Förderung sozialer Kompetenzen: Respekt, Vorbildfunktion, </a:t>
            </a:r>
            <a:br>
              <a:rPr lang="de-DE" sz="1600" dirty="0">
                <a:latin typeface="Avenir Book" panose="02000503020000020003" pitchFamily="2" charset="0"/>
              </a:rPr>
            </a:br>
            <a:r>
              <a:rPr lang="de-DE" sz="1600" dirty="0">
                <a:latin typeface="Avenir Book" panose="02000503020000020003" pitchFamily="2" charset="0"/>
              </a:rPr>
              <a:t>Miteinander, Hilfsbereitschaft, Verantwortungsübernahme, </a:t>
            </a:r>
            <a:br>
              <a:rPr lang="de-DE" sz="1600" dirty="0">
                <a:latin typeface="Avenir Book" panose="02000503020000020003" pitchFamily="2" charset="0"/>
              </a:rPr>
            </a:br>
            <a:r>
              <a:rPr lang="de-DE" sz="1600" dirty="0">
                <a:latin typeface="Avenir Book" panose="02000503020000020003" pitchFamily="2" charset="0"/>
              </a:rPr>
              <a:t>Selbstständigkeit. („</a:t>
            </a:r>
            <a:r>
              <a:rPr lang="de-DE" sz="1600" dirty="0" err="1">
                <a:latin typeface="Avenir Book" panose="02000503020000020003" pitchFamily="2" charset="0"/>
              </a:rPr>
              <a:t>Gewisterprinzip</a:t>
            </a:r>
            <a:r>
              <a:rPr lang="de-DE" sz="1600" dirty="0">
                <a:latin typeface="Avenir Book" panose="02000503020000020003" pitchFamily="2" charset="0"/>
              </a:rPr>
              <a:t>“)</a:t>
            </a:r>
          </a:p>
          <a:p>
            <a:pPr marL="0" indent="0">
              <a:buFont typeface="Times New Roman" panose="02020603050405020304" pitchFamily="18" charset="0"/>
              <a:buNone/>
              <a:defRPr/>
            </a:pPr>
            <a:r>
              <a:rPr lang="de-DE" dirty="0">
                <a:latin typeface="Avenir Book" panose="02000503020000020003" pitchFamily="2" charset="0"/>
              </a:rPr>
              <a:t>Expedition/Fachunterricht/Partnerklassen</a:t>
            </a:r>
          </a:p>
          <a:p>
            <a:pPr marL="0" indent="0">
              <a:buFont typeface="Times New Roman" panose="02020603050405020304" pitchFamily="18" charset="0"/>
              <a:buNone/>
              <a:defRPr/>
            </a:pPr>
            <a:r>
              <a:rPr lang="de-DE" sz="1600" dirty="0">
                <a:latin typeface="Avenir Book" panose="02000503020000020003" pitchFamily="2" charset="0"/>
              </a:rPr>
              <a:t>Fachliche Einführung und Erarbeitung von </a:t>
            </a:r>
            <a:br>
              <a:rPr lang="de-DE" sz="1600" dirty="0">
                <a:latin typeface="Avenir Book" panose="02000503020000020003" pitchFamily="2" charset="0"/>
              </a:rPr>
            </a:br>
            <a:r>
              <a:rPr lang="de-DE" sz="1600" dirty="0">
                <a:latin typeface="Avenir Book" panose="02000503020000020003" pitchFamily="2" charset="0"/>
              </a:rPr>
              <a:t>jahrgangsspezifischen/ </a:t>
            </a:r>
            <a:r>
              <a:rPr lang="de-DE" sz="1600" dirty="0" err="1">
                <a:latin typeface="Avenir Book" panose="02000503020000020003" pitchFamily="2" charset="0"/>
              </a:rPr>
              <a:t>lernstandsspezifischen</a:t>
            </a:r>
            <a:r>
              <a:rPr lang="de-DE" sz="1600" dirty="0">
                <a:latin typeface="Avenir Book" panose="02000503020000020003" pitchFamily="2" charset="0"/>
              </a:rPr>
              <a:t> Themen,</a:t>
            </a:r>
            <a:br>
              <a:rPr lang="de-DE" sz="1600" dirty="0">
                <a:latin typeface="Avenir Book" panose="02000503020000020003" pitchFamily="2" charset="0"/>
              </a:rPr>
            </a:br>
            <a:r>
              <a:rPr lang="de-DE" sz="1600" dirty="0">
                <a:latin typeface="Avenir Book" panose="02000503020000020003" pitchFamily="2" charset="0"/>
              </a:rPr>
              <a:t> z.B. dem Zahlenraum, Rechtschreibung, Anfangsunterricht</a:t>
            </a:r>
          </a:p>
        </p:txBody>
      </p:sp>
      <p:pic>
        <p:nvPicPr>
          <p:cNvPr id="74755" name="Grafik 4">
            <a:extLst>
              <a:ext uri="{FF2B5EF4-FFF2-40B4-BE49-F238E27FC236}">
                <a16:creationId xmlns:a16="http://schemas.microsoft.com/office/drawing/2014/main" id="{A51920D8-C580-9949-970E-5CDAA6913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411340"/>
            <a:ext cx="1642368" cy="205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82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a:extLst>
              <a:ext uri="{FF2B5EF4-FFF2-40B4-BE49-F238E27FC236}">
                <a16:creationId xmlns:a16="http://schemas.microsoft.com/office/drawing/2014/main" id="{8C3F14D8-EF35-48C5-9B78-5434CE86E7C8}"/>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ea typeface="ＭＳ Ｐゴシック" panose="020B0600070205080204" pitchFamily="34" charset="-128"/>
              </a:rPr>
              <a:t> </a:t>
            </a:r>
            <a:r>
              <a:rPr lang="de-DE" altLang="de-DE" sz="4400">
                <a:solidFill>
                  <a:srgbClr val="216146"/>
                </a:solidFill>
                <a:latin typeface="Berlin Sans FB" panose="020E0602020502020306" pitchFamily="34" charset="0"/>
              </a:rPr>
              <a:t>Praktische Umsetzung</a:t>
            </a:r>
            <a:endParaRPr lang="de-DE" altLang="de-DE" sz="4400">
              <a:solidFill>
                <a:srgbClr val="27483F"/>
              </a:solidFill>
              <a:latin typeface="Berlin Sans FB" panose="020E0602020502020306" pitchFamily="34" charset="0"/>
              <a:ea typeface="ＭＳ Ｐゴシック" panose="020B0600070205080204" pitchFamily="34" charset="-128"/>
            </a:endParaRPr>
          </a:p>
        </p:txBody>
      </p:sp>
      <p:pic>
        <p:nvPicPr>
          <p:cNvPr id="38915" name="Picture 2">
            <a:extLst>
              <a:ext uri="{FF2B5EF4-FFF2-40B4-BE49-F238E27FC236}">
                <a16:creationId xmlns:a16="http://schemas.microsoft.com/office/drawing/2014/main" id="{A4783CFA-E7E9-4898-9074-391CDF4C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17" name="Rechteck 3">
            <a:extLst>
              <a:ext uri="{FF2B5EF4-FFF2-40B4-BE49-F238E27FC236}">
                <a16:creationId xmlns:a16="http://schemas.microsoft.com/office/drawing/2014/main" id="{4C84B161-F1C5-4CF5-B484-F8F76D4CF9F0}"/>
              </a:ext>
            </a:extLst>
          </p:cNvPr>
          <p:cNvSpPr>
            <a:spLocks noChangeArrowheads="1"/>
          </p:cNvSpPr>
          <p:nvPr/>
        </p:nvSpPr>
        <p:spPr bwMode="auto">
          <a:xfrm>
            <a:off x="709613" y="1527175"/>
            <a:ext cx="81613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Weitere Schulbausteine</a:t>
            </a:r>
          </a:p>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Lesezeit, Stärken stärken, Halbjahrespräsentation, Mittagessen, Feiern und AGs</a:t>
            </a:r>
            <a:endParaRPr lang="de-DE" altLang="de-DE" sz="2000" dirty="0">
              <a:solidFill>
                <a:srgbClr val="216146"/>
              </a:solidFill>
              <a:latin typeface="Avenir Book" panose="02000503020000020003" pitchFamily="2" charset="0"/>
              <a:ea typeface="ＭＳ Ｐゴシック" panose="020B0600070205080204" pitchFamily="34" charset="-128"/>
            </a:endParaRPr>
          </a:p>
        </p:txBody>
      </p:sp>
      <p:pic>
        <p:nvPicPr>
          <p:cNvPr id="2" name="Grafik 1">
            <a:extLst>
              <a:ext uri="{FF2B5EF4-FFF2-40B4-BE49-F238E27FC236}">
                <a16:creationId xmlns:a16="http://schemas.microsoft.com/office/drawing/2014/main" id="{8230BE9E-1480-EBCE-8B89-2741782EF486}"/>
              </a:ext>
            </a:extLst>
          </p:cNvPr>
          <p:cNvPicPr>
            <a:picLocks noChangeAspect="1"/>
          </p:cNvPicPr>
          <p:nvPr/>
        </p:nvPicPr>
        <p:blipFill>
          <a:blip r:embed="rId4"/>
          <a:srcRect l="4604" t="17075" b="12942"/>
          <a:stretch/>
        </p:blipFill>
        <p:spPr>
          <a:xfrm>
            <a:off x="2987824" y="4019154"/>
            <a:ext cx="4995356" cy="2748458"/>
          </a:xfrm>
          <a:prstGeom prst="rect">
            <a:avLst/>
          </a:prstGeom>
          <a:solidFill>
            <a:srgbClr val="000000"/>
          </a:solidFill>
        </p:spPr>
      </p:pic>
      <p:pic>
        <p:nvPicPr>
          <p:cNvPr id="15" name="Grafik 14" descr="Stern mit einfarbiger Füllung">
            <a:extLst>
              <a:ext uri="{FF2B5EF4-FFF2-40B4-BE49-F238E27FC236}">
                <a16:creationId xmlns:a16="http://schemas.microsoft.com/office/drawing/2014/main" id="{133AA4D5-8251-33EB-19E0-07AD8D3213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91880" y="4019154"/>
            <a:ext cx="703312" cy="703312"/>
          </a:xfrm>
          <a:prstGeom prst="rect">
            <a:avLst/>
          </a:prstGeom>
        </p:spPr>
      </p:pic>
      <p:pic>
        <p:nvPicPr>
          <p:cNvPr id="18" name="Grafik 17" descr="Stern mit einfarbiger Füllung">
            <a:extLst>
              <a:ext uri="{FF2B5EF4-FFF2-40B4-BE49-F238E27FC236}">
                <a16:creationId xmlns:a16="http://schemas.microsoft.com/office/drawing/2014/main" id="{5C8DAADA-19E8-857D-FD26-585EF955D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7824" y="3939779"/>
            <a:ext cx="661880" cy="661880"/>
          </a:xfrm>
          <a:prstGeom prst="rect">
            <a:avLst/>
          </a:prstGeom>
        </p:spPr>
      </p:pic>
      <p:pic>
        <p:nvPicPr>
          <p:cNvPr id="1028" name="Picture 4">
            <a:extLst>
              <a:ext uri="{FF2B5EF4-FFF2-40B4-BE49-F238E27FC236}">
                <a16:creationId xmlns:a16="http://schemas.microsoft.com/office/drawing/2014/main" id="{44917BE2-CD7D-3A60-7699-6081BBA7B9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901"/>
          <a:stretch/>
        </p:blipFill>
        <p:spPr bwMode="auto">
          <a:xfrm>
            <a:off x="6351486" y="2245334"/>
            <a:ext cx="2492606" cy="2430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A575E4-3771-DFE6-C673-EE4F2CEE02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08" y="2362765"/>
            <a:ext cx="3437756" cy="2604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a:extLst>
              <a:ext uri="{FF2B5EF4-FFF2-40B4-BE49-F238E27FC236}">
                <a16:creationId xmlns:a16="http://schemas.microsoft.com/office/drawing/2014/main" id="{86137D0D-56F8-BB42-997A-ED8ECFA45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7826" name="Textfeld 8">
            <a:extLst>
              <a:ext uri="{FF2B5EF4-FFF2-40B4-BE49-F238E27FC236}">
                <a16:creationId xmlns:a16="http://schemas.microsoft.com/office/drawing/2014/main" id="{6221D706-0D6C-9D4C-8341-08CAADAE71BD}"/>
              </a:ext>
            </a:extLst>
          </p:cNvPr>
          <p:cNvSpPr txBox="1">
            <a:spLocks noChangeArrowheads="1"/>
          </p:cNvSpPr>
          <p:nvPr/>
        </p:nvSpPr>
        <p:spPr bwMode="auto">
          <a:xfrm>
            <a:off x="1079500" y="225835"/>
            <a:ext cx="8064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Vom Lebensraum in die Expedition</a:t>
            </a:r>
          </a:p>
          <a:p>
            <a:pPr algn="ctr" eaLnBrk="1" hangingPunct="1">
              <a:buClr>
                <a:srgbClr val="000000"/>
              </a:buClr>
              <a:buSzPct val="100000"/>
              <a:buFont typeface="Times New Roman" panose="02020603050405020304" pitchFamily="18" charset="0"/>
              <a:buNone/>
            </a:pPr>
            <a:r>
              <a:rPr lang="de-DE" altLang="de-DE" b="1" dirty="0">
                <a:solidFill>
                  <a:srgbClr val="216146"/>
                </a:solidFill>
              </a:rPr>
              <a:t>Lernen und Leben im rhythmisierten Ganztag</a:t>
            </a:r>
          </a:p>
          <a:p>
            <a:pPr algn="ctr" eaLnBrk="1" hangingPunct="1">
              <a:buClr>
                <a:srgbClr val="000000"/>
              </a:buClr>
              <a:buSzPct val="100000"/>
              <a:buFont typeface="Times New Roman" panose="02020603050405020304" pitchFamily="18" charset="0"/>
              <a:buNone/>
            </a:pPr>
            <a:r>
              <a:rPr lang="de-DE" altLang="de-DE" b="1" dirty="0">
                <a:solidFill>
                  <a:schemeClr val="tx1"/>
                </a:solidFill>
              </a:rPr>
              <a:t>Möglicher Stundenplan im aktuellen Schuljahr Stufe 1 </a:t>
            </a:r>
          </a:p>
        </p:txBody>
      </p:sp>
      <p:graphicFrame>
        <p:nvGraphicFramePr>
          <p:cNvPr id="2" name="Inhaltsplatzhalter 3">
            <a:extLst>
              <a:ext uri="{FF2B5EF4-FFF2-40B4-BE49-F238E27FC236}">
                <a16:creationId xmlns:a16="http://schemas.microsoft.com/office/drawing/2014/main" id="{FF96EFB2-E84E-61FA-6842-D4109AEC3178}"/>
              </a:ext>
            </a:extLst>
          </p:cNvPr>
          <p:cNvGraphicFramePr>
            <a:graphicFrameLocks/>
          </p:cNvGraphicFramePr>
          <p:nvPr/>
        </p:nvGraphicFramePr>
        <p:xfrm>
          <a:off x="386253" y="1350822"/>
          <a:ext cx="8371494" cy="5139180"/>
        </p:xfrm>
        <a:graphic>
          <a:graphicData uri="http://schemas.openxmlformats.org/drawingml/2006/table">
            <a:tbl>
              <a:tblPr firstRow="1" firstCol="1" bandRow="1">
                <a:tableStyleId>{5C22544A-7EE6-4342-B048-85BDC9FD1C3A}</a:tableStyleId>
              </a:tblPr>
              <a:tblGrid>
                <a:gridCol w="1403991">
                  <a:extLst>
                    <a:ext uri="{9D8B030D-6E8A-4147-A177-3AD203B41FA5}">
                      <a16:colId xmlns:a16="http://schemas.microsoft.com/office/drawing/2014/main" val="920702007"/>
                    </a:ext>
                  </a:extLst>
                </a:gridCol>
                <a:gridCol w="1403991">
                  <a:extLst>
                    <a:ext uri="{9D8B030D-6E8A-4147-A177-3AD203B41FA5}">
                      <a16:colId xmlns:a16="http://schemas.microsoft.com/office/drawing/2014/main" val="3612838384"/>
                    </a:ext>
                  </a:extLst>
                </a:gridCol>
                <a:gridCol w="1403991">
                  <a:extLst>
                    <a:ext uri="{9D8B030D-6E8A-4147-A177-3AD203B41FA5}">
                      <a16:colId xmlns:a16="http://schemas.microsoft.com/office/drawing/2014/main" val="3487393619"/>
                    </a:ext>
                  </a:extLst>
                </a:gridCol>
                <a:gridCol w="1403991">
                  <a:extLst>
                    <a:ext uri="{9D8B030D-6E8A-4147-A177-3AD203B41FA5}">
                      <a16:colId xmlns:a16="http://schemas.microsoft.com/office/drawing/2014/main" val="3473476123"/>
                    </a:ext>
                  </a:extLst>
                </a:gridCol>
                <a:gridCol w="1351539">
                  <a:extLst>
                    <a:ext uri="{9D8B030D-6E8A-4147-A177-3AD203B41FA5}">
                      <a16:colId xmlns:a16="http://schemas.microsoft.com/office/drawing/2014/main" val="1574391011"/>
                    </a:ext>
                  </a:extLst>
                </a:gridCol>
                <a:gridCol w="1403991">
                  <a:extLst>
                    <a:ext uri="{9D8B030D-6E8A-4147-A177-3AD203B41FA5}">
                      <a16:colId xmlns:a16="http://schemas.microsoft.com/office/drawing/2014/main" val="2309858672"/>
                    </a:ext>
                  </a:extLst>
                </a:gridCol>
              </a:tblGrid>
              <a:tr h="432048">
                <a:tc>
                  <a:txBody>
                    <a:bodyPr/>
                    <a:lstStyle/>
                    <a:p>
                      <a:pPr algn="ctr"/>
                      <a:r>
                        <a:rPr lang="de-DE" sz="1200" dirty="0">
                          <a:effectLst/>
                          <a:latin typeface="Avenir Book" panose="02000503020000020003" pitchFamily="2" charset="0"/>
                        </a:rPr>
                        <a:t>Zeit</a:t>
                      </a: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Montag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Dienstag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Mittwoch</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Donnerstag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Freitag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1833474"/>
                  </a:ext>
                </a:extLst>
              </a:tr>
              <a:tr h="212522">
                <a:tc>
                  <a:txBody>
                    <a:bodyPr/>
                    <a:lstStyle/>
                    <a:p>
                      <a:pPr algn="ctr"/>
                      <a:r>
                        <a:rPr lang="de-DE" sz="1200" dirty="0">
                          <a:solidFill>
                            <a:schemeClr val="tx1"/>
                          </a:solidFill>
                          <a:effectLst/>
                          <a:latin typeface="Avenir Book" panose="02000503020000020003" pitchFamily="2" charset="0"/>
                        </a:rPr>
                        <a:t>OA:  8.00-8.30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dirty="0" err="1">
                          <a:effectLst/>
                          <a:latin typeface="Avenir Book" panose="02000503020000020003" pitchFamily="2" charset="0"/>
                          <a:ea typeface="Calibri" panose="020F0502020204030204" pitchFamily="34" charset="0"/>
                          <a:cs typeface="Times New Roman" panose="02020603050405020304" pitchFamily="18" charset="0"/>
                        </a:rPr>
                        <a:t>FöMo</a:t>
                      </a: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0210866"/>
                  </a:ext>
                </a:extLst>
              </a:tr>
              <a:tr h="507856">
                <a:tc>
                  <a:txBody>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de-DE" sz="1200" dirty="0">
                          <a:solidFill>
                            <a:schemeClr val="tx1"/>
                          </a:solidFill>
                          <a:effectLst/>
                          <a:latin typeface="Avenir Book" panose="02000503020000020003" pitchFamily="2" charset="0"/>
                        </a:rPr>
                        <a:t>8.30-9.15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839245"/>
                  </a:ext>
                </a:extLst>
              </a:tr>
              <a:tr h="349688">
                <a:tc>
                  <a:txBody>
                    <a:bodyPr/>
                    <a:lstStyle/>
                    <a:p>
                      <a:pPr algn="ctr"/>
                      <a:r>
                        <a:rPr lang="de-DE" sz="1200" dirty="0">
                          <a:solidFill>
                            <a:schemeClr val="tx1"/>
                          </a:solidFill>
                          <a:effectLst/>
                          <a:latin typeface="Avenir Book" panose="02000503020000020003" pitchFamily="2" charset="0"/>
                        </a:rPr>
                        <a:t>2. 9.15-10.15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5507388"/>
                  </a:ext>
                </a:extLst>
              </a:tr>
              <a:tr h="509708">
                <a:tc>
                  <a:txBody>
                    <a:bodyPr/>
                    <a:lstStyle/>
                    <a:p>
                      <a:pPr algn="ctr"/>
                      <a:r>
                        <a:rPr lang="de-DE" sz="1200" dirty="0" err="1">
                          <a:solidFill>
                            <a:schemeClr val="tx1"/>
                          </a:solidFill>
                          <a:effectLst/>
                          <a:latin typeface="Avenir Book" panose="02000503020000020003" pitchFamily="2" charset="0"/>
                        </a:rPr>
                        <a:t>Hofpause</a:t>
                      </a:r>
                      <a:endParaRPr lang="de-DE" sz="1200" dirty="0">
                        <a:solidFill>
                          <a:schemeClr val="tx1"/>
                        </a:solidFill>
                        <a:effectLst/>
                        <a:latin typeface="Avenir Book" panose="02000503020000020003" pitchFamily="2" charset="0"/>
                      </a:endParaRPr>
                    </a:p>
                    <a:p>
                      <a:pPr algn="ctr"/>
                      <a:r>
                        <a:rPr lang="de-DE" sz="1200" dirty="0">
                          <a:solidFill>
                            <a:schemeClr val="tx1"/>
                          </a:solidFill>
                          <a:effectLst/>
                          <a:latin typeface="Avenir Book" panose="02000503020000020003" pitchFamily="2" charset="0"/>
                        </a:rPr>
                        <a:t>Frühstück</a:t>
                      </a:r>
                    </a:p>
                    <a:p>
                      <a:pPr algn="ctr"/>
                      <a:r>
                        <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10.15-10.45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606165527"/>
                  </a:ext>
                </a:extLst>
              </a:tr>
              <a:tr h="344144">
                <a:tc>
                  <a:txBody>
                    <a:bodyPr/>
                    <a:lstStyle/>
                    <a:p>
                      <a:pPr algn="ctr"/>
                      <a:r>
                        <a:rPr lang="de-DE" sz="1200" dirty="0">
                          <a:solidFill>
                            <a:schemeClr val="tx1"/>
                          </a:solidFill>
                          <a:effectLst/>
                          <a:latin typeface="Avenir Book" panose="02000503020000020003" pitchFamily="2" charset="0"/>
                        </a:rPr>
                        <a:t>3. 10.45-11.30</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Partnerstunde RU</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Partnerstunde D</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410718"/>
                  </a:ext>
                </a:extLst>
              </a:tr>
              <a:tr h="345348">
                <a:tc>
                  <a:txBody>
                    <a:bodyPr/>
                    <a:lstStyle/>
                    <a:p>
                      <a:pPr algn="ctr"/>
                      <a:r>
                        <a:rPr lang="de-DE" sz="1200" dirty="0">
                          <a:solidFill>
                            <a:schemeClr val="tx1"/>
                          </a:solidFill>
                          <a:effectLst/>
                          <a:latin typeface="Avenir Book" panose="02000503020000020003" pitchFamily="2" charset="0"/>
                        </a:rPr>
                        <a:t>4. 11.30-12.15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Partnerstunde</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D</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Partnerstunde M</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Partnerstunde M</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177977"/>
                  </a:ext>
                </a:extLst>
              </a:tr>
              <a:tr h="421489">
                <a:tc>
                  <a:txBody>
                    <a:bodyPr/>
                    <a:lstStyle/>
                    <a:p>
                      <a:pPr algn="ctr"/>
                      <a:r>
                        <a:rPr lang="de-DE" sz="1200" dirty="0">
                          <a:solidFill>
                            <a:schemeClr val="tx1"/>
                          </a:solidFill>
                          <a:effectLst/>
                          <a:latin typeface="Avenir Book" panose="02000503020000020003" pitchFamily="2" charset="0"/>
                        </a:rPr>
                        <a:t>5. 12.15-13.00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de-DE" sz="1200" dirty="0">
                          <a:effectLst/>
                          <a:latin typeface="Avenir Book" panose="02000503020000020003" pitchFamily="2" charset="0"/>
                          <a:ea typeface="Calibri" panose="020F0502020204030204" pitchFamily="34" charset="0"/>
                          <a:cs typeface="Times New Roman" panose="02020603050405020304" pitchFamily="18" charset="0"/>
                        </a:rPr>
                        <a:t>Partnerstunde RU</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27233575"/>
                  </a:ext>
                </a:extLst>
              </a:tr>
              <a:tr h="212522">
                <a:tc>
                  <a:txBody>
                    <a:bodyPr/>
                    <a:lstStyle/>
                    <a:p>
                      <a:pPr algn="ctr"/>
                      <a:r>
                        <a:rPr lang="de-DE" sz="1200" dirty="0">
                          <a:solidFill>
                            <a:schemeClr val="tx1"/>
                          </a:solidFill>
                          <a:effectLst/>
                          <a:latin typeface="Avenir Book" panose="02000503020000020003" pitchFamily="2" charset="0"/>
                        </a:rPr>
                        <a:t>Mittagspause</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4360058"/>
                  </a:ext>
                </a:extLst>
              </a:tr>
              <a:tr h="425043">
                <a:tc>
                  <a:txBody>
                    <a:bodyPr/>
                    <a:lstStyle/>
                    <a:p>
                      <a:pPr algn="ctr"/>
                      <a:r>
                        <a:rPr lang="de-DE" sz="1200" dirty="0" err="1">
                          <a:solidFill>
                            <a:schemeClr val="tx1"/>
                          </a:solidFill>
                          <a:effectLst/>
                          <a:latin typeface="Avenir Book" panose="02000503020000020003" pitchFamily="2" charset="0"/>
                        </a:rPr>
                        <a:t>NachmittagsU</a:t>
                      </a:r>
                      <a:r>
                        <a:rPr lang="de-DE" sz="1200" dirty="0">
                          <a:solidFill>
                            <a:schemeClr val="tx1"/>
                          </a:solidFill>
                          <a:effectLst/>
                          <a:latin typeface="Avenir Book" panose="02000503020000020003" pitchFamily="2" charset="0"/>
                        </a:rPr>
                        <a:t> 13.15-14.00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Bef>
                          <a:spcPts val="600"/>
                        </a:spcBef>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3">
                  <a:txBody>
                    <a:bodyPr/>
                    <a:lstStyle/>
                    <a:p>
                      <a:pPr algn="ctr"/>
                      <a:r>
                        <a:rPr lang="de-DE" sz="1400" dirty="0" err="1">
                          <a:effectLst/>
                          <a:latin typeface="Avenir Book" panose="02000503020000020003" pitchFamily="2" charset="0"/>
                          <a:cs typeface="Times New Roman" panose="02020603050405020304" pitchFamily="18" charset="0"/>
                        </a:rPr>
                        <a:t>Teilerstunde</a:t>
                      </a:r>
                      <a:r>
                        <a:rPr lang="de-DE" sz="1400" dirty="0">
                          <a:effectLst/>
                          <a:latin typeface="Avenir Book" panose="02000503020000020003" pitchFamily="2" charset="0"/>
                          <a:cs typeface="Times New Roman" panose="02020603050405020304" pitchFamily="18" charset="0"/>
                        </a:rPr>
                        <a:t> </a:t>
                      </a:r>
                    </a:p>
                    <a:p>
                      <a:pPr algn="ctr"/>
                      <a:r>
                        <a:rPr lang="de-DE" sz="1400" dirty="0">
                          <a:effectLst/>
                          <a:latin typeface="Avenir Book" panose="02000503020000020003" pitchFamily="2" charset="0"/>
                          <a:cs typeface="Times New Roman" panose="02020603050405020304" pitchFamily="18" charset="0"/>
                        </a:rPr>
                        <a:t>mit GT</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effectLst/>
                          <a:latin typeface="Avenir Book" panose="02000503020000020003" pitchFamily="2" charset="0"/>
                          <a:cs typeface="Times New Roman" panose="02020603050405020304" pitchFamily="18" charset="0"/>
                        </a:rPr>
                        <a:t>LZ IM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de-DE" sz="140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endParaRPr lang="de-DE" sz="14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98981261"/>
                  </a:ext>
                </a:extLst>
              </a:tr>
              <a:tr h="210745">
                <a:tc rowSpan="2">
                  <a:txBody>
                    <a:bodyPr/>
                    <a:lstStyle/>
                    <a:p>
                      <a:pPr algn="ctr"/>
                      <a:r>
                        <a:rPr lang="de-DE" sz="1200" dirty="0">
                          <a:solidFill>
                            <a:schemeClr val="tx1"/>
                          </a:solidFill>
                          <a:effectLst/>
                          <a:latin typeface="Avenir Book" panose="02000503020000020003" pitchFamily="2" charset="0"/>
                        </a:rPr>
                        <a:t>14.00-14.45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c rowSpan="2">
                  <a:txBody>
                    <a:bodyPr/>
                    <a:lstStyle/>
                    <a:p>
                      <a:pPr algn="ct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a:txBody>
                    <a:bodyPr/>
                    <a:lstStyle/>
                    <a:p>
                      <a:pPr algn="ctr"/>
                      <a:r>
                        <a:rPr lang="de-DE" sz="14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214277468"/>
                  </a:ext>
                </a:extLst>
              </a:tr>
              <a:tr h="356474">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161866480"/>
                  </a:ext>
                </a:extLst>
              </a:tr>
              <a:tr h="425043">
                <a:tc>
                  <a:txBody>
                    <a:bodyPr/>
                    <a:lstStyle/>
                    <a:p>
                      <a:pPr algn="ctr"/>
                      <a:r>
                        <a:rPr lang="de-DE" sz="1200" dirty="0">
                          <a:solidFill>
                            <a:schemeClr val="tx1"/>
                          </a:solidFill>
                          <a:effectLst/>
                          <a:latin typeface="Avenir Book" panose="02000503020000020003" pitchFamily="2" charset="0"/>
                        </a:rPr>
                        <a:t>AK 14.40-14.50 </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09583351"/>
                  </a:ext>
                </a:extLst>
              </a:tr>
              <a:tr h="212522">
                <a:tc>
                  <a:txBody>
                    <a:bodyPr/>
                    <a:lstStyle/>
                    <a:p>
                      <a:pPr algn="ctr"/>
                      <a:r>
                        <a:rPr lang="de-DE" sz="1600" dirty="0">
                          <a:solidFill>
                            <a:schemeClr val="tx1"/>
                          </a:solidFill>
                          <a:effectLst/>
                        </a:rPr>
                        <a:t>14.50-16.00 </a:t>
                      </a:r>
                      <a:endParaRPr lang="de-D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643274314"/>
                  </a:ext>
                </a:extLst>
              </a:tr>
            </a:tbl>
          </a:graphicData>
        </a:graphic>
      </p:graphicFrame>
    </p:spTree>
    <p:extLst>
      <p:ext uri="{BB962C8B-B14F-4D97-AF65-F5344CB8AC3E}">
        <p14:creationId xmlns:p14="http://schemas.microsoft.com/office/powerpoint/2010/main" val="360596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a:extLst>
              <a:ext uri="{FF2B5EF4-FFF2-40B4-BE49-F238E27FC236}">
                <a16:creationId xmlns:a16="http://schemas.microsoft.com/office/drawing/2014/main" id="{29FC493D-5BF1-564D-977E-068A7EC85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78" name="Textfeld 8">
            <a:extLst>
              <a:ext uri="{FF2B5EF4-FFF2-40B4-BE49-F238E27FC236}">
                <a16:creationId xmlns:a16="http://schemas.microsoft.com/office/drawing/2014/main" id="{83D27CE6-40A2-374F-9125-2F2761DED62F}"/>
              </a:ext>
            </a:extLst>
          </p:cNvPr>
          <p:cNvSpPr txBox="1">
            <a:spLocks noChangeArrowheads="1"/>
          </p:cNvSpPr>
          <p:nvPr/>
        </p:nvSpPr>
        <p:spPr bwMode="auto">
          <a:xfrm>
            <a:off x="2109788" y="-61317"/>
            <a:ext cx="8064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 </a:t>
            </a: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p:txBody>
      </p:sp>
      <p:graphicFrame>
        <p:nvGraphicFramePr>
          <p:cNvPr id="4" name="Inhaltsplatzhalter 3">
            <a:extLst>
              <a:ext uri="{FF2B5EF4-FFF2-40B4-BE49-F238E27FC236}">
                <a16:creationId xmlns:a16="http://schemas.microsoft.com/office/drawing/2014/main" id="{82B66998-B31C-85FE-BA07-5083924F2639}"/>
              </a:ext>
            </a:extLst>
          </p:cNvPr>
          <p:cNvGraphicFramePr>
            <a:graphicFrameLocks/>
          </p:cNvGraphicFramePr>
          <p:nvPr>
            <p:extLst>
              <p:ext uri="{D42A27DB-BD31-4B8C-83A1-F6EECF244321}">
                <p14:modId xmlns:p14="http://schemas.microsoft.com/office/powerpoint/2010/main" val="1166180500"/>
              </p:ext>
            </p:extLst>
          </p:nvPr>
        </p:nvGraphicFramePr>
        <p:xfrm>
          <a:off x="-180528" y="1533996"/>
          <a:ext cx="9110140" cy="4838762"/>
        </p:xfrm>
        <a:graphic>
          <a:graphicData uri="http://schemas.openxmlformats.org/drawingml/2006/table">
            <a:tbl>
              <a:tblPr firstRow="1" firstCol="1" bandRow="1">
                <a:tableStyleId>{5C22544A-7EE6-4342-B048-85BDC9FD1C3A}</a:tableStyleId>
              </a:tblPr>
              <a:tblGrid>
                <a:gridCol w="1527870">
                  <a:extLst>
                    <a:ext uri="{9D8B030D-6E8A-4147-A177-3AD203B41FA5}">
                      <a16:colId xmlns:a16="http://schemas.microsoft.com/office/drawing/2014/main" val="920702007"/>
                    </a:ext>
                  </a:extLst>
                </a:gridCol>
                <a:gridCol w="1527870">
                  <a:extLst>
                    <a:ext uri="{9D8B030D-6E8A-4147-A177-3AD203B41FA5}">
                      <a16:colId xmlns:a16="http://schemas.microsoft.com/office/drawing/2014/main" val="3612838384"/>
                    </a:ext>
                  </a:extLst>
                </a:gridCol>
                <a:gridCol w="1527870">
                  <a:extLst>
                    <a:ext uri="{9D8B030D-6E8A-4147-A177-3AD203B41FA5}">
                      <a16:colId xmlns:a16="http://schemas.microsoft.com/office/drawing/2014/main" val="3487393619"/>
                    </a:ext>
                  </a:extLst>
                </a:gridCol>
                <a:gridCol w="1527870">
                  <a:extLst>
                    <a:ext uri="{9D8B030D-6E8A-4147-A177-3AD203B41FA5}">
                      <a16:colId xmlns:a16="http://schemas.microsoft.com/office/drawing/2014/main" val="3473476123"/>
                    </a:ext>
                  </a:extLst>
                </a:gridCol>
                <a:gridCol w="1470790">
                  <a:extLst>
                    <a:ext uri="{9D8B030D-6E8A-4147-A177-3AD203B41FA5}">
                      <a16:colId xmlns:a16="http://schemas.microsoft.com/office/drawing/2014/main" val="1574391011"/>
                    </a:ext>
                  </a:extLst>
                </a:gridCol>
                <a:gridCol w="1527870">
                  <a:extLst>
                    <a:ext uri="{9D8B030D-6E8A-4147-A177-3AD203B41FA5}">
                      <a16:colId xmlns:a16="http://schemas.microsoft.com/office/drawing/2014/main" val="2309858672"/>
                    </a:ext>
                  </a:extLst>
                </a:gridCol>
              </a:tblGrid>
              <a:tr h="181596">
                <a:tc>
                  <a:txBody>
                    <a:bodyPr/>
                    <a:lstStyle/>
                    <a:p>
                      <a:pPr algn="ctr"/>
                      <a:r>
                        <a:rPr lang="de-DE" sz="1500" dirty="0">
                          <a:effectLst/>
                          <a:latin typeface="Avenir Book" panose="02000503020000020003" pitchFamily="2" charset="0"/>
                        </a:rPr>
                        <a:t>Zeit</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Montag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Dienstag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a:effectLst/>
                          <a:latin typeface="Avenir Book" panose="02000503020000020003" pitchFamily="2" charset="0"/>
                        </a:rPr>
                        <a:t>Mittwoch</a:t>
                      </a:r>
                      <a:endParaRPr lang="de-DE" sz="110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a:effectLst/>
                          <a:latin typeface="Avenir Book" panose="02000503020000020003" pitchFamily="2" charset="0"/>
                        </a:rPr>
                        <a:t>Donnerstag</a:t>
                      </a:r>
                      <a:endParaRPr lang="de-DE" sz="110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Freitag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1833474"/>
                  </a:ext>
                </a:extLst>
              </a:tr>
              <a:tr h="145243">
                <a:tc>
                  <a:txBody>
                    <a:bodyPr/>
                    <a:lstStyle/>
                    <a:p>
                      <a:pPr algn="ctr"/>
                      <a:r>
                        <a:rPr lang="de-DE" sz="1200" dirty="0">
                          <a:solidFill>
                            <a:schemeClr val="tx1"/>
                          </a:solidFill>
                          <a:effectLst/>
                          <a:latin typeface="Avenir Book" panose="02000503020000020003" pitchFamily="2" charset="0"/>
                        </a:rPr>
                        <a:t>OA:  8.00-8.30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dirty="0" err="1">
                          <a:effectLst/>
                          <a:latin typeface="Avenir Book" panose="02000503020000020003" pitchFamily="2" charset="0"/>
                          <a:ea typeface="Calibri" panose="020F0502020204030204" pitchFamily="34" charset="0"/>
                          <a:cs typeface="Times New Roman" panose="02020603050405020304" pitchFamily="18" charset="0"/>
                        </a:rPr>
                        <a:t>FöMo</a:t>
                      </a: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0210866"/>
                  </a:ext>
                </a:extLst>
              </a:tr>
              <a:tr h="483602">
                <a:tc>
                  <a:txBody>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de-DE" sz="1200" dirty="0">
                          <a:solidFill>
                            <a:schemeClr val="tx1"/>
                          </a:solidFill>
                          <a:effectLst/>
                          <a:latin typeface="Avenir Book" panose="02000503020000020003" pitchFamily="2" charset="0"/>
                        </a:rPr>
                        <a:t>8.30-9.15</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839245"/>
                  </a:ext>
                </a:extLst>
              </a:tr>
              <a:tr h="483602">
                <a:tc>
                  <a:txBody>
                    <a:bodyPr/>
                    <a:lstStyle/>
                    <a:p>
                      <a:pPr algn="ctr"/>
                      <a:r>
                        <a:rPr lang="de-DE" sz="1200" dirty="0">
                          <a:solidFill>
                            <a:schemeClr val="tx1"/>
                          </a:solidFill>
                          <a:effectLst/>
                          <a:latin typeface="Avenir Book" panose="02000503020000020003" pitchFamily="2" charset="0"/>
                        </a:rPr>
                        <a:t>2. 9.15-10.15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5507388"/>
                  </a:ext>
                </a:extLst>
              </a:tr>
              <a:tr h="508050">
                <a:tc>
                  <a:txBody>
                    <a:bodyPr/>
                    <a:lstStyle/>
                    <a:p>
                      <a:pPr algn="ctr"/>
                      <a:r>
                        <a:rPr lang="de-DE" sz="1200" dirty="0" err="1">
                          <a:solidFill>
                            <a:schemeClr val="tx1"/>
                          </a:solidFill>
                          <a:effectLst/>
                          <a:latin typeface="Avenir Book" panose="02000503020000020003" pitchFamily="2" charset="0"/>
                        </a:rPr>
                        <a:t>Hofpause</a:t>
                      </a:r>
                      <a:endParaRPr lang="de-DE" sz="1200" dirty="0">
                        <a:solidFill>
                          <a:schemeClr val="tx1"/>
                        </a:solidFill>
                        <a:effectLst/>
                        <a:latin typeface="Avenir Book" panose="02000503020000020003" pitchFamily="2" charset="0"/>
                      </a:endParaRPr>
                    </a:p>
                    <a:p>
                      <a:pPr algn="ctr"/>
                      <a:r>
                        <a:rPr lang="de-DE" sz="1200" dirty="0">
                          <a:solidFill>
                            <a:schemeClr val="tx1"/>
                          </a:solidFill>
                          <a:effectLst/>
                          <a:latin typeface="Avenir Book" panose="02000503020000020003" pitchFamily="2" charset="0"/>
                        </a:rPr>
                        <a:t>Frühstück</a:t>
                      </a:r>
                    </a:p>
                    <a:p>
                      <a:pPr algn="ctr"/>
                      <a:r>
                        <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10.15-10.45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606165527"/>
                  </a:ext>
                </a:extLst>
              </a:tr>
              <a:tr h="0">
                <a:tc>
                  <a:txBody>
                    <a:bodyPr/>
                    <a:lstStyle/>
                    <a:p>
                      <a:pPr algn="ctr"/>
                      <a:r>
                        <a:rPr lang="de-DE" sz="1200" dirty="0">
                          <a:solidFill>
                            <a:schemeClr val="tx1"/>
                          </a:solidFill>
                          <a:effectLst/>
                          <a:latin typeface="Avenir Book" panose="02000503020000020003" pitchFamily="2" charset="0"/>
                        </a:rPr>
                        <a:t>3. 10.45-11.30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E</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E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410718"/>
                  </a:ext>
                </a:extLst>
              </a:tr>
              <a:tr h="311514">
                <a:tc>
                  <a:txBody>
                    <a:bodyPr/>
                    <a:lstStyle/>
                    <a:p>
                      <a:pPr algn="ctr"/>
                      <a:r>
                        <a:rPr lang="de-DE" sz="1200" dirty="0">
                          <a:solidFill>
                            <a:schemeClr val="tx1"/>
                          </a:solidFill>
                          <a:effectLst/>
                          <a:latin typeface="Avenir Book" panose="02000503020000020003" pitchFamily="2" charset="0"/>
                        </a:rPr>
                        <a:t>4. 11.30-12.15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D</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200" dirty="0">
                          <a:effectLst/>
                          <a:latin typeface="Avenir Book" panose="02000503020000020003" pitchFamily="2" charset="0"/>
                          <a:ea typeface="Calibri" panose="020F0502020204030204" pitchFamily="34" charset="0"/>
                          <a:cs typeface="Times New Roman" panose="02020603050405020304" pitchFamily="18" charset="0"/>
                        </a:rPr>
                        <a:t>Expedition M</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200" dirty="0">
                          <a:effectLst/>
                          <a:latin typeface="Avenir Book" panose="02000503020000020003" pitchFamily="2" charset="0"/>
                        </a:rPr>
                        <a:t>Expedition RU</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177977"/>
                  </a:ext>
                </a:extLst>
              </a:tr>
              <a:tr h="483602">
                <a:tc>
                  <a:txBody>
                    <a:bodyPr/>
                    <a:lstStyle/>
                    <a:p>
                      <a:pPr algn="ctr"/>
                      <a:r>
                        <a:rPr lang="de-DE" sz="1200" dirty="0">
                          <a:solidFill>
                            <a:schemeClr val="tx1"/>
                          </a:solidFill>
                          <a:effectLst/>
                          <a:latin typeface="Avenir Book" panose="02000503020000020003" pitchFamily="2" charset="0"/>
                        </a:rPr>
                        <a:t>5. 12.15-13.00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de-DE" sz="1200" dirty="0">
                          <a:effectLst/>
                          <a:latin typeface="Avenir Book" panose="02000503020000020003" pitchFamily="2" charset="0"/>
                          <a:ea typeface="Calibri" panose="020F0502020204030204" pitchFamily="34" charset="0"/>
                          <a:cs typeface="Times New Roman" panose="02020603050405020304" pitchFamily="18" charset="0"/>
                        </a:rPr>
                        <a:t>Expedition RU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27233575"/>
                  </a:ext>
                </a:extLst>
              </a:tr>
              <a:tr h="225808">
                <a:tc>
                  <a:txBody>
                    <a:bodyPr/>
                    <a:lstStyle/>
                    <a:p>
                      <a:pPr algn="ctr"/>
                      <a:r>
                        <a:rPr lang="de-DE" sz="1200" dirty="0">
                          <a:solidFill>
                            <a:schemeClr val="tx1"/>
                          </a:solidFill>
                          <a:effectLst/>
                          <a:latin typeface="Avenir Book" panose="02000503020000020003" pitchFamily="2" charset="0"/>
                        </a:rPr>
                        <a:t>Mittagspause</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4360058"/>
                  </a:ext>
                </a:extLst>
              </a:tr>
              <a:tr h="483602">
                <a:tc>
                  <a:txBody>
                    <a:bodyPr/>
                    <a:lstStyle/>
                    <a:p>
                      <a:pPr algn="ctr"/>
                      <a:r>
                        <a:rPr lang="de-DE" sz="1200" dirty="0" err="1">
                          <a:solidFill>
                            <a:schemeClr val="tx1"/>
                          </a:solidFill>
                          <a:effectLst/>
                          <a:latin typeface="Avenir Book" panose="02000503020000020003" pitchFamily="2" charset="0"/>
                        </a:rPr>
                        <a:t>NachmittagsU</a:t>
                      </a:r>
                      <a:r>
                        <a:rPr lang="de-DE" sz="1200" dirty="0">
                          <a:solidFill>
                            <a:schemeClr val="tx1"/>
                          </a:solidFill>
                          <a:effectLst/>
                          <a:latin typeface="Avenir Book" panose="02000503020000020003" pitchFamily="2" charset="0"/>
                        </a:rPr>
                        <a:t> 13.15-14.00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Bef>
                          <a:spcPts val="600"/>
                        </a:spcBef>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E</a:t>
                      </a:r>
                      <a:endParaRPr lang="de-DE" sz="1200" dirty="0">
                        <a:effectLst/>
                        <a:latin typeface="Avenir Book" panose="02000503020000020003" pitchFamily="2" charset="0"/>
                        <a:cs typeface="Times New Roman" panose="02020603050405020304" pitchFamily="18" charset="0"/>
                      </a:endParaRPr>
                    </a:p>
                    <a:p>
                      <a:pPr algn="ctr"/>
                      <a:endParaRPr lang="de-DE" sz="1200" dirty="0">
                        <a:effectLst/>
                        <a:latin typeface="Avenir Book" panose="02000503020000020003" pitchFamily="2" charset="0"/>
                        <a:cs typeface="Times New Roman" panose="02020603050405020304" pitchFamily="18" charset="0"/>
                      </a:endParaRPr>
                    </a:p>
                    <a:p>
                      <a:pPr algn="ctr"/>
                      <a:r>
                        <a:rPr lang="de-DE" sz="1200" dirty="0">
                          <a:effectLst/>
                          <a:latin typeface="Avenir Book" panose="02000503020000020003" pitchFamily="2" charset="0"/>
                          <a:cs typeface="Times New Roman" panose="02020603050405020304" pitchFamily="18" charset="0"/>
                        </a:rPr>
                        <a:t>Stufe ¾ Partnerklassen-</a:t>
                      </a:r>
                    </a:p>
                    <a:p>
                      <a:pPr algn="ctr"/>
                      <a:r>
                        <a:rPr lang="de-DE" sz="1200" dirty="0">
                          <a:effectLst/>
                          <a:latin typeface="Avenir Book" panose="02000503020000020003" pitchFamily="2" charset="0"/>
                          <a:cs typeface="Times New Roman" panose="02020603050405020304" pitchFamily="18" charset="0"/>
                        </a:rPr>
                        <a:t>stunde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cs typeface="Times New Roman" panose="02020603050405020304" pitchFamily="18" charset="0"/>
                        </a:rPr>
                        <a:t>LZ+ </a:t>
                      </a:r>
                      <a:r>
                        <a:rPr lang="de-DE" sz="1200" dirty="0" err="1">
                          <a:effectLst/>
                          <a:latin typeface="Avenir Book" panose="02000503020000020003" pitchFamily="2" charset="0"/>
                          <a:cs typeface="Times New Roman" panose="02020603050405020304" pitchFamily="18" charset="0"/>
                        </a:rPr>
                        <a:t>FöNa</a:t>
                      </a:r>
                      <a:endParaRPr lang="de-DE" sz="1200" dirty="0">
                        <a:effectLst/>
                        <a:latin typeface="Avenir Book" panose="02000503020000020003"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de-DE" sz="12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98981261"/>
                  </a:ext>
                </a:extLst>
              </a:tr>
              <a:tr h="241802">
                <a:tc rowSpan="2">
                  <a:txBody>
                    <a:bodyPr/>
                    <a:lstStyle/>
                    <a:p>
                      <a:pPr algn="ctr"/>
                      <a:r>
                        <a:rPr lang="de-DE" sz="1200" dirty="0">
                          <a:solidFill>
                            <a:schemeClr val="tx1"/>
                          </a:solidFill>
                          <a:effectLst/>
                          <a:latin typeface="Avenir Book" panose="02000503020000020003" pitchFamily="2" charset="0"/>
                        </a:rPr>
                        <a:t>14.00-14.45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c rowSpan="2">
                  <a:txBody>
                    <a:bodyPr/>
                    <a:lstStyle/>
                    <a:p>
                      <a:pPr algn="ct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a:txBody>
                    <a:bodyPr/>
                    <a:lstStyle/>
                    <a:p>
                      <a:pPr algn="ctr"/>
                      <a:r>
                        <a:rPr lang="de-DE" sz="12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214277468"/>
                  </a:ext>
                </a:extLst>
              </a:tr>
              <a:tr h="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161866480"/>
                  </a:ext>
                </a:extLst>
              </a:tr>
              <a:tr h="241802">
                <a:tc>
                  <a:txBody>
                    <a:bodyPr/>
                    <a:lstStyle/>
                    <a:p>
                      <a:pPr algn="ctr"/>
                      <a:r>
                        <a:rPr lang="de-DE" sz="1200" dirty="0">
                          <a:solidFill>
                            <a:schemeClr val="tx1"/>
                          </a:solidFill>
                          <a:effectLst/>
                          <a:latin typeface="Avenir Book" panose="02000503020000020003" pitchFamily="2" charset="0"/>
                        </a:rPr>
                        <a:t>AK 14.40-14.50 </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09583351"/>
                  </a:ext>
                </a:extLst>
              </a:tr>
              <a:tr h="241802">
                <a:tc>
                  <a:txBody>
                    <a:bodyPr/>
                    <a:lstStyle/>
                    <a:p>
                      <a:pPr algn="ctr"/>
                      <a:r>
                        <a:rPr lang="de-DE" sz="1200" dirty="0">
                          <a:solidFill>
                            <a:schemeClr val="tx1"/>
                          </a:solidFill>
                          <a:effectLst/>
                          <a:latin typeface="Avenir Book" panose="02000503020000020003" pitchFamily="2" charset="0"/>
                        </a:rPr>
                        <a:t>14.50-16.00 </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643274314"/>
                  </a:ext>
                </a:extLst>
              </a:tr>
            </a:tbl>
          </a:graphicData>
        </a:graphic>
      </p:graphicFrame>
      <p:sp>
        <p:nvSpPr>
          <p:cNvPr id="5" name="Textfeld 4">
            <a:extLst>
              <a:ext uri="{FF2B5EF4-FFF2-40B4-BE49-F238E27FC236}">
                <a16:creationId xmlns:a16="http://schemas.microsoft.com/office/drawing/2014/main" id="{669C2D4C-055C-692D-74A1-617526D03423}"/>
              </a:ext>
            </a:extLst>
          </p:cNvPr>
          <p:cNvSpPr txBox="1"/>
          <p:nvPr/>
        </p:nvSpPr>
        <p:spPr>
          <a:xfrm>
            <a:off x="2712456" y="274908"/>
            <a:ext cx="5539292" cy="646331"/>
          </a:xfrm>
          <a:prstGeom prst="rect">
            <a:avLst/>
          </a:prstGeom>
          <a:noFill/>
        </p:spPr>
        <p:txBody>
          <a:bodyPr wrap="square">
            <a:spAutoFit/>
          </a:bodyPr>
          <a:lstStyle/>
          <a:p>
            <a:r>
              <a:rPr lang="de-DE" altLang="de-DE" b="1" dirty="0">
                <a:solidFill>
                  <a:srgbClr val="216146"/>
                </a:solidFill>
              </a:rPr>
              <a:t>Zeiten für Konzentration, Entspannung, Bewegung und Kommunikation</a:t>
            </a:r>
            <a:endParaRPr lang="de-DE" dirty="0"/>
          </a:p>
        </p:txBody>
      </p:sp>
      <p:sp>
        <p:nvSpPr>
          <p:cNvPr id="7" name="Textfeld 6">
            <a:extLst>
              <a:ext uri="{FF2B5EF4-FFF2-40B4-BE49-F238E27FC236}">
                <a16:creationId xmlns:a16="http://schemas.microsoft.com/office/drawing/2014/main" id="{BE7CA260-0E26-17B8-B7EE-B596974BD6DD}"/>
              </a:ext>
            </a:extLst>
          </p:cNvPr>
          <p:cNvSpPr txBox="1"/>
          <p:nvPr/>
        </p:nvSpPr>
        <p:spPr>
          <a:xfrm>
            <a:off x="1976865" y="1046212"/>
            <a:ext cx="6409082" cy="369332"/>
          </a:xfrm>
          <a:prstGeom prst="rect">
            <a:avLst/>
          </a:prstGeom>
          <a:noFill/>
        </p:spPr>
        <p:txBody>
          <a:bodyPr wrap="square">
            <a:spAutoFit/>
          </a:bodyPr>
          <a:lstStyle/>
          <a:p>
            <a:r>
              <a:rPr lang="de-DE" altLang="de-DE" b="1" dirty="0">
                <a:solidFill>
                  <a:schemeClr val="tx1"/>
                </a:solidFill>
              </a:rPr>
              <a:t>Möglicher Stundenplan im aktuellen Schuljahr Stufe 3/4</a:t>
            </a:r>
            <a:endParaRPr lang="de-DE" dirty="0"/>
          </a:p>
        </p:txBody>
      </p:sp>
    </p:spTree>
    <p:extLst>
      <p:ext uri="{BB962C8B-B14F-4D97-AF65-F5344CB8AC3E}">
        <p14:creationId xmlns:p14="http://schemas.microsoft.com/office/powerpoint/2010/main" val="1673285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75C070C-52AC-40DA-B3B1-5B4DC7878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384" y="1104605"/>
            <a:ext cx="70455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7" name="Textfeld 8">
            <a:extLst>
              <a:ext uri="{FF2B5EF4-FFF2-40B4-BE49-F238E27FC236}">
                <a16:creationId xmlns:a16="http://schemas.microsoft.com/office/drawing/2014/main" id="{390B02A0-769E-46BB-A930-501CAF2D69B5}"/>
              </a:ext>
            </a:extLst>
          </p:cNvPr>
          <p:cNvSpPr txBox="1">
            <a:spLocks noChangeArrowheads="1"/>
          </p:cNvSpPr>
          <p:nvPr/>
        </p:nvSpPr>
        <p:spPr bwMode="auto">
          <a:xfrm>
            <a:off x="2725335" y="88942"/>
            <a:ext cx="453628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Vom Lernen und Leben im rhythmisierten Ganztag</a:t>
            </a:r>
          </a:p>
          <a:p>
            <a:pPr algn="ctr" eaLnBrk="1" hangingPunct="1">
              <a:buClr>
                <a:srgbClr val="000000"/>
              </a:buClr>
              <a:buSzPct val="100000"/>
              <a:buFont typeface="Times New Roman" panose="02020603050405020304" pitchFamily="18" charset="0"/>
              <a:buNone/>
            </a:pPr>
            <a:r>
              <a:rPr lang="de-DE" altLang="de-DE" b="1" dirty="0">
                <a:solidFill>
                  <a:srgbClr val="216146"/>
                </a:solidFill>
              </a:rPr>
              <a:t>        Zeiten für Konzentration, Entspannung, Bewegung und Kommunikation I</a:t>
            </a: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p:txBody>
      </p:sp>
      <p:sp>
        <p:nvSpPr>
          <p:cNvPr id="38711" name="Textfeld 38710">
            <a:extLst>
              <a:ext uri="{FF2B5EF4-FFF2-40B4-BE49-F238E27FC236}">
                <a16:creationId xmlns:a16="http://schemas.microsoft.com/office/drawing/2014/main" id="{B6A5ECC5-F82B-4394-AA4B-AAAA5463832C}"/>
              </a:ext>
            </a:extLst>
          </p:cNvPr>
          <p:cNvSpPr txBox="1"/>
          <p:nvPr/>
        </p:nvSpPr>
        <p:spPr>
          <a:xfrm>
            <a:off x="755576" y="1791103"/>
            <a:ext cx="8208912" cy="5043817"/>
          </a:xfrm>
          <a:prstGeom prst="rect">
            <a:avLst/>
          </a:prstGeom>
          <a:noFill/>
        </p:spPr>
        <p:txBody>
          <a:bodyPr wrap="square" rtlCol="0">
            <a:spAutoFit/>
          </a:bodyPr>
          <a:lstStyle/>
          <a:p>
            <a:r>
              <a:rPr lang="de-DE" b="1" dirty="0">
                <a:solidFill>
                  <a:schemeClr val="tx1">
                    <a:lumMod val="50000"/>
                    <a:lumOff val="50000"/>
                  </a:schemeClr>
                </a:solidFill>
                <a:latin typeface="Avenir Book" panose="02000503020000020003" pitchFamily="2" charset="0"/>
              </a:rPr>
              <a:t>Der Ganztag- Das „vernetzte System“ der IOGS:</a:t>
            </a:r>
            <a:endParaRPr lang="de-DE" u="sng" dirty="0">
              <a:solidFill>
                <a:schemeClr val="tx1">
                  <a:lumMod val="50000"/>
                  <a:lumOff val="50000"/>
                </a:schemeClr>
              </a:solidFill>
              <a:latin typeface="Avenir Book" panose="02000503020000020003" pitchFamily="2" charset="0"/>
            </a:endParaRPr>
          </a:p>
          <a:p>
            <a:endParaRPr lang="de-DE" sz="788" u="sng"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Schulleben: </a:t>
            </a:r>
            <a:r>
              <a:rPr lang="de-DE" sz="1600" dirty="0">
                <a:solidFill>
                  <a:schemeClr val="tx1">
                    <a:lumMod val="50000"/>
                    <a:lumOff val="50000"/>
                  </a:schemeClr>
                </a:solidFill>
                <a:latin typeface="Avenir Book" panose="02000503020000020003" pitchFamily="2" charset="0"/>
              </a:rPr>
              <a:t>die Kinder lernen und „leben“ ganztägig ihren </a:t>
            </a:r>
            <a:r>
              <a:rPr lang="de-DE" sz="1600" dirty="0" err="1">
                <a:solidFill>
                  <a:schemeClr val="tx1">
                    <a:lumMod val="50000"/>
                    <a:lumOff val="50000"/>
                  </a:schemeClr>
                </a:solidFill>
                <a:latin typeface="Avenir Book" panose="02000503020000020003" pitchFamily="2" charset="0"/>
              </a:rPr>
              <a:t>JüL</a:t>
            </a:r>
            <a:r>
              <a:rPr lang="de-DE" sz="1600" dirty="0">
                <a:solidFill>
                  <a:schemeClr val="tx1">
                    <a:lumMod val="50000"/>
                    <a:lumOff val="50000"/>
                  </a:schemeClr>
                </a:solidFill>
                <a:latin typeface="Avenir Book" panose="02000503020000020003" pitchFamily="2" charset="0"/>
              </a:rPr>
              <a:t>-Verband; außerdem habe sie die Möglichkeit, nach einem festgelegten Plan mit Kindern aus anderen Lebensräumen auf dem Interimsschulhof zu spielen</a:t>
            </a:r>
          </a:p>
          <a:p>
            <a:pPr>
              <a:buClr>
                <a:srgbClr val="00B050"/>
              </a:buCl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pädagogischer Schwerpunkt der Mittagspause</a:t>
            </a:r>
            <a:r>
              <a:rPr lang="de-DE" sz="1600" dirty="0">
                <a:solidFill>
                  <a:schemeClr val="tx1">
                    <a:lumMod val="50000"/>
                    <a:lumOff val="50000"/>
                  </a:schemeClr>
                </a:solidFill>
                <a:latin typeface="Avenir Book" panose="02000503020000020003" pitchFamily="2" charset="0"/>
              </a:rPr>
              <a:t>: dieser liegt vor allem auf der </a:t>
            </a:r>
            <a:r>
              <a:rPr lang="de-DE" sz="1600" b="1" dirty="0">
                <a:solidFill>
                  <a:schemeClr val="tx1">
                    <a:lumMod val="50000"/>
                    <a:lumOff val="50000"/>
                  </a:schemeClr>
                </a:solidFill>
                <a:latin typeface="Avenir Book" panose="02000503020000020003" pitchFamily="2" charset="0"/>
              </a:rPr>
              <a:t>Beziehungsarbeit</a:t>
            </a:r>
            <a:r>
              <a:rPr lang="de-DE" sz="1600" dirty="0">
                <a:solidFill>
                  <a:schemeClr val="tx1">
                    <a:lumMod val="50000"/>
                    <a:lumOff val="50000"/>
                  </a:schemeClr>
                </a:solidFill>
                <a:latin typeface="Avenir Book" panose="02000503020000020003" pitchFamily="2" charset="0"/>
              </a:rPr>
              <a:t>, auf </a:t>
            </a:r>
            <a:r>
              <a:rPr lang="de-DE" sz="1600" b="1" dirty="0">
                <a:solidFill>
                  <a:schemeClr val="tx1">
                    <a:lumMod val="50000"/>
                    <a:lumOff val="50000"/>
                  </a:schemeClr>
                </a:solidFill>
                <a:latin typeface="Avenir Book" panose="02000503020000020003" pitchFamily="2" charset="0"/>
              </a:rPr>
              <a:t>Gesprächen</a:t>
            </a:r>
            <a:r>
              <a:rPr lang="de-DE" sz="1600" dirty="0">
                <a:solidFill>
                  <a:schemeClr val="tx1">
                    <a:lumMod val="50000"/>
                    <a:lumOff val="50000"/>
                  </a:schemeClr>
                </a:solidFill>
                <a:latin typeface="Avenir Book" panose="02000503020000020003" pitchFamily="2" charset="0"/>
              </a:rPr>
              <a:t> und auf </a:t>
            </a:r>
            <a:r>
              <a:rPr lang="de-DE" sz="1600" b="1" dirty="0">
                <a:solidFill>
                  <a:schemeClr val="tx1">
                    <a:lumMod val="50000"/>
                    <a:lumOff val="50000"/>
                  </a:schemeClr>
                </a:solidFill>
                <a:latin typeface="Avenir Book" panose="02000503020000020003" pitchFamily="2" charset="0"/>
              </a:rPr>
              <a:t>gemeinsamen sowie</a:t>
            </a:r>
            <a:r>
              <a:rPr lang="de-DE" sz="1600" dirty="0">
                <a:solidFill>
                  <a:schemeClr val="tx1">
                    <a:lumMod val="50000"/>
                    <a:lumOff val="50000"/>
                  </a:schemeClr>
                </a:solidFill>
                <a:latin typeface="Avenir Book" panose="02000503020000020003" pitchFamily="2" charset="0"/>
              </a:rPr>
              <a:t> </a:t>
            </a:r>
            <a:r>
              <a:rPr lang="de-DE" sz="1600" b="1" dirty="0">
                <a:solidFill>
                  <a:schemeClr val="tx1">
                    <a:lumMod val="50000"/>
                    <a:lumOff val="50000"/>
                  </a:schemeClr>
                </a:solidFill>
                <a:latin typeface="Avenir Book" panose="02000503020000020003" pitchFamily="2" charset="0"/>
              </a:rPr>
              <a:t>gemeinschaftsstiftenden</a:t>
            </a:r>
            <a:r>
              <a:rPr lang="de-DE" sz="1600" dirty="0">
                <a:solidFill>
                  <a:schemeClr val="tx1">
                    <a:lumMod val="50000"/>
                    <a:lumOff val="50000"/>
                  </a:schemeClr>
                </a:solidFill>
                <a:latin typeface="Avenir Book" panose="02000503020000020003" pitchFamily="2" charset="0"/>
              </a:rPr>
              <a:t> </a:t>
            </a:r>
            <a:r>
              <a:rPr lang="de-DE" sz="1600" b="1" dirty="0">
                <a:solidFill>
                  <a:schemeClr val="tx1">
                    <a:lumMod val="50000"/>
                    <a:lumOff val="50000"/>
                  </a:schemeClr>
                </a:solidFill>
                <a:latin typeface="Avenir Book" panose="02000503020000020003" pitchFamily="2" charset="0"/>
              </a:rPr>
              <a:t>Aktivitäten</a:t>
            </a:r>
            <a:r>
              <a:rPr lang="de-DE" sz="1600" dirty="0">
                <a:solidFill>
                  <a:schemeClr val="tx1">
                    <a:lumMod val="50000"/>
                    <a:lumOff val="50000"/>
                  </a:schemeClr>
                </a:solidFill>
                <a:latin typeface="Avenir Book" panose="02000503020000020003" pitchFamily="2" charset="0"/>
              </a:rPr>
              <a:t> innerhalb des Schulverbands </a:t>
            </a:r>
          </a:p>
          <a:p>
            <a:pPr>
              <a:buClr>
                <a:srgbClr val="00B050"/>
              </a:buCl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Mittagessen:</a:t>
            </a:r>
            <a:r>
              <a:rPr lang="de-DE" sz="1600" dirty="0">
                <a:solidFill>
                  <a:schemeClr val="tx1">
                    <a:lumMod val="50000"/>
                    <a:lumOff val="50000"/>
                  </a:schemeClr>
                </a:solidFill>
                <a:latin typeface="Avenir Book" panose="02000503020000020003" pitchFamily="2" charset="0"/>
              </a:rPr>
              <a:t> </a:t>
            </a:r>
            <a:r>
              <a:rPr lang="de-DE" sz="1600" b="1" dirty="0">
                <a:solidFill>
                  <a:schemeClr val="tx1">
                    <a:lumMod val="50000"/>
                    <a:lumOff val="50000"/>
                  </a:schemeClr>
                </a:solidFill>
                <a:latin typeface="Avenir Book" panose="02000503020000020003" pitchFamily="2" charset="0"/>
              </a:rPr>
              <a:t>Frischküche – </a:t>
            </a:r>
            <a:r>
              <a:rPr lang="de-DE" sz="1600" dirty="0">
                <a:solidFill>
                  <a:schemeClr val="tx1">
                    <a:lumMod val="50000"/>
                    <a:lumOff val="50000"/>
                  </a:schemeClr>
                </a:solidFill>
                <a:latin typeface="Avenir Book" panose="02000503020000020003" pitchFamily="2" charset="0"/>
              </a:rPr>
              <a:t>Unser Plan ist es, an fünf Tagen in der Woche frisch zu kochen.</a:t>
            </a:r>
            <a:r>
              <a:rPr lang="de-DE" sz="1600" b="1" dirty="0">
                <a:solidFill>
                  <a:schemeClr val="tx1">
                    <a:lumMod val="50000"/>
                    <a:lumOff val="50000"/>
                  </a:schemeClr>
                </a:solidFill>
                <a:latin typeface="Avenir Book" panose="02000503020000020003" pitchFamily="2" charset="0"/>
              </a:rPr>
              <a:t> </a:t>
            </a:r>
            <a:r>
              <a:rPr lang="de-DE" sz="1600" dirty="0">
                <a:solidFill>
                  <a:schemeClr val="tx1">
                    <a:lumMod val="50000"/>
                    <a:lumOff val="50000"/>
                  </a:schemeClr>
                </a:solidFill>
                <a:latin typeface="Avenir Book" panose="02000503020000020003" pitchFamily="2" charset="0"/>
              </a:rPr>
              <a:t>Es gibt an einem Tag in der Woche ein Fleischgericht (kein Schwein) oder Fischgericht mit </a:t>
            </a:r>
            <a:r>
              <a:rPr lang="de-DE" sz="1600" dirty="0" err="1">
                <a:solidFill>
                  <a:schemeClr val="tx1">
                    <a:lumMod val="50000"/>
                    <a:lumOff val="50000"/>
                  </a:schemeClr>
                </a:solidFill>
                <a:latin typeface="Avenir Book" panose="02000503020000020003" pitchFamily="2" charset="0"/>
              </a:rPr>
              <a:t>veg</a:t>
            </a:r>
            <a:r>
              <a:rPr lang="de-DE" sz="1600" dirty="0">
                <a:solidFill>
                  <a:schemeClr val="tx1">
                    <a:lumMod val="50000"/>
                    <a:lumOff val="50000"/>
                  </a:schemeClr>
                </a:solidFill>
                <a:latin typeface="Avenir Book" panose="02000503020000020003" pitchFamily="2" charset="0"/>
              </a:rPr>
              <a:t>. Alternative, an allen anderen Tagen ist die Verpflegung rein vegetarisch. Es wird darauf geachtet, dass das Essen qualitativ hochwertig und ausgewogen ist.</a:t>
            </a:r>
          </a:p>
          <a:p>
            <a:pPr marL="160735" indent="-160735">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AG Angebote </a:t>
            </a:r>
            <a:r>
              <a:rPr lang="de-DE" sz="1600" dirty="0">
                <a:solidFill>
                  <a:schemeClr val="tx1">
                    <a:lumMod val="50000"/>
                    <a:lumOff val="50000"/>
                  </a:schemeClr>
                </a:solidFill>
                <a:latin typeface="Avenir Book" panose="02000503020000020003" pitchFamily="2" charset="0"/>
              </a:rPr>
              <a:t>v.a. Montag und Freitag</a:t>
            </a:r>
          </a:p>
          <a:p>
            <a:pPr marL="160735" indent="-160735">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Abholzeiten am Nachmittag:</a:t>
            </a:r>
            <a:r>
              <a:rPr lang="de-DE" sz="1600" dirty="0">
                <a:solidFill>
                  <a:schemeClr val="tx1">
                    <a:lumMod val="50000"/>
                    <a:lumOff val="50000"/>
                  </a:schemeClr>
                </a:solidFill>
                <a:latin typeface="Avenir Book" panose="02000503020000020003" pitchFamily="2" charset="0"/>
              </a:rPr>
              <a:t> Montag bis Donnerstag um 15.00 Uhr oder 16.00 Uhr, Freitag zusätzlich um 14.00 Uhr</a:t>
            </a:r>
          </a:p>
          <a:p>
            <a:pPr marL="160735" indent="-160735">
              <a:buClr>
                <a:srgbClr val="00B050"/>
              </a:buClr>
              <a:buFont typeface="Wingdings" panose="05000000000000000000" pitchFamily="2" charset="2"/>
              <a:buChar char="§"/>
            </a:pPr>
            <a:endParaRPr lang="de-DE" sz="788" dirty="0"/>
          </a:p>
        </p:txBody>
      </p:sp>
    </p:spTree>
    <p:extLst>
      <p:ext uri="{BB962C8B-B14F-4D97-AF65-F5344CB8AC3E}">
        <p14:creationId xmlns:p14="http://schemas.microsoft.com/office/powerpoint/2010/main" val="252779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75C070C-52AC-40DA-B3B1-5B4DC7878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14754"/>
            <a:ext cx="70455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7" name="Textfeld 8">
            <a:extLst>
              <a:ext uri="{FF2B5EF4-FFF2-40B4-BE49-F238E27FC236}">
                <a16:creationId xmlns:a16="http://schemas.microsoft.com/office/drawing/2014/main" id="{390B02A0-769E-46BB-A930-501CAF2D69B5}"/>
              </a:ext>
            </a:extLst>
          </p:cNvPr>
          <p:cNvSpPr txBox="1">
            <a:spLocks noChangeArrowheads="1"/>
          </p:cNvSpPr>
          <p:nvPr/>
        </p:nvSpPr>
        <p:spPr bwMode="auto">
          <a:xfrm>
            <a:off x="2843808" y="47525"/>
            <a:ext cx="453628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Vom Lernen und Leben im rhythmisierten Ganztag</a:t>
            </a:r>
          </a:p>
          <a:p>
            <a:pPr algn="ctr" eaLnBrk="1" hangingPunct="1">
              <a:buClr>
                <a:srgbClr val="000000"/>
              </a:buClr>
              <a:buSzPct val="100000"/>
              <a:buFont typeface="Times New Roman" panose="02020603050405020304" pitchFamily="18" charset="0"/>
              <a:buNone/>
            </a:pPr>
            <a:r>
              <a:rPr lang="de-DE" altLang="de-DE" b="1" dirty="0">
                <a:solidFill>
                  <a:srgbClr val="216146"/>
                </a:solidFill>
              </a:rPr>
              <a:t>        Zeiten für Konzentration, Entspannung, Bewegung und Kommunikation II</a:t>
            </a: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p:txBody>
      </p:sp>
      <p:sp>
        <p:nvSpPr>
          <p:cNvPr id="38711" name="Textfeld 38710">
            <a:extLst>
              <a:ext uri="{FF2B5EF4-FFF2-40B4-BE49-F238E27FC236}">
                <a16:creationId xmlns:a16="http://schemas.microsoft.com/office/drawing/2014/main" id="{B6A5ECC5-F82B-4394-AA4B-AAAA5463832C}"/>
              </a:ext>
            </a:extLst>
          </p:cNvPr>
          <p:cNvSpPr txBox="1"/>
          <p:nvPr/>
        </p:nvSpPr>
        <p:spPr>
          <a:xfrm>
            <a:off x="611560" y="1700808"/>
            <a:ext cx="8424936" cy="4585871"/>
          </a:xfrm>
          <a:prstGeom prst="rect">
            <a:avLst/>
          </a:prstGeom>
          <a:noFill/>
        </p:spPr>
        <p:txBody>
          <a:bodyPr wrap="square" rtlCol="0">
            <a:spAutoFit/>
          </a:bodyPr>
          <a:lstStyle/>
          <a:p>
            <a:r>
              <a:rPr lang="de-DE" b="1" dirty="0">
                <a:solidFill>
                  <a:schemeClr val="tx1">
                    <a:lumMod val="50000"/>
                    <a:lumOff val="50000"/>
                  </a:schemeClr>
                </a:solidFill>
                <a:latin typeface="Avenir Book" panose="02000503020000020003" pitchFamily="2" charset="0"/>
              </a:rPr>
              <a:t>Regulärer Ablauf</a:t>
            </a:r>
          </a:p>
          <a:p>
            <a:endParaRPr lang="de-DE" u="sng" dirty="0">
              <a:solidFill>
                <a:schemeClr val="tx1">
                  <a:lumMod val="50000"/>
                  <a:lumOff val="50000"/>
                </a:schemeClr>
              </a:solidFill>
              <a:latin typeface="Avenir Book" panose="02000503020000020003" pitchFamily="2" charset="0"/>
            </a:endParaRPr>
          </a:p>
          <a:p>
            <a:r>
              <a:rPr lang="de-DE" sz="1600" b="1" u="sng" dirty="0">
                <a:solidFill>
                  <a:schemeClr val="tx1">
                    <a:lumMod val="50000"/>
                    <a:lumOff val="50000"/>
                  </a:schemeClr>
                </a:solidFill>
                <a:latin typeface="Avenir Book" panose="02000503020000020003" pitchFamily="2" charset="0"/>
              </a:rPr>
              <a:t>Offene Mittagspause Struktur und pädagogischer Hintergrund </a:t>
            </a:r>
          </a:p>
          <a:p>
            <a:pPr>
              <a:buClr>
                <a:srgbClr val="00B050"/>
              </a:buCl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Ziel:</a:t>
            </a:r>
            <a:r>
              <a:rPr lang="de-DE" sz="1600" dirty="0">
                <a:solidFill>
                  <a:schemeClr val="tx1">
                    <a:lumMod val="50000"/>
                    <a:lumOff val="50000"/>
                  </a:schemeClr>
                </a:solidFill>
                <a:latin typeface="Avenir Book" panose="02000503020000020003" pitchFamily="2" charset="0"/>
              </a:rPr>
              <a:t> den Kindern ein selbstbestimmtes Bewegen innerhalb der Schule und jahrgangsdurchmischte Begegnungen zu ermöglichen und zu fördern</a:t>
            </a:r>
          </a:p>
          <a:p>
            <a:pPr marL="160735" indent="-160735">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Basisstruktur:</a:t>
            </a:r>
            <a:r>
              <a:rPr lang="de-DE" sz="1600" dirty="0">
                <a:solidFill>
                  <a:schemeClr val="tx1">
                    <a:lumMod val="50000"/>
                    <a:lumOff val="50000"/>
                  </a:schemeClr>
                </a:solidFill>
                <a:latin typeface="Avenir Book" panose="02000503020000020003" pitchFamily="2" charset="0"/>
              </a:rPr>
              <a:t> Öffnung der zur Verfügung stehenden Räume; hierzu gehören die Klassenräume, die Differenzierungsräume, der Speiseraum, der Schulhof und auch die Turnhalle. – Diese können während der Mittagspause genutzt werden.</a:t>
            </a:r>
          </a:p>
          <a:p>
            <a:pPr>
              <a:buClr>
                <a:srgbClr val="00B050"/>
              </a:buCl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dirty="0">
                <a:solidFill>
                  <a:schemeClr val="tx1">
                    <a:lumMod val="50000"/>
                    <a:lumOff val="50000"/>
                  </a:schemeClr>
                </a:solidFill>
                <a:latin typeface="Avenir Book" panose="02000503020000020003" pitchFamily="2" charset="0"/>
              </a:rPr>
              <a:t>Räume sind mit unterschiedlichen Schwerpunkten und Angeboten besetzt</a:t>
            </a:r>
          </a:p>
          <a:p>
            <a:pPr marL="160735" indent="-160735">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Zentrum:</a:t>
            </a:r>
            <a:r>
              <a:rPr lang="de-DE" sz="1600" dirty="0">
                <a:solidFill>
                  <a:schemeClr val="tx1">
                    <a:lumMod val="50000"/>
                    <a:lumOff val="50000"/>
                  </a:schemeClr>
                </a:solidFill>
                <a:latin typeface="Avenir Book" panose="02000503020000020003" pitchFamily="2" charset="0"/>
              </a:rPr>
              <a:t> das freie, selbstbestimmte Spiel. Daneben gibt es </a:t>
            </a:r>
            <a:br>
              <a:rPr lang="de-DE" sz="1600" dirty="0">
                <a:solidFill>
                  <a:schemeClr val="tx1">
                    <a:lumMod val="50000"/>
                    <a:lumOff val="50000"/>
                  </a:schemeClr>
                </a:solidFill>
                <a:latin typeface="Avenir Book" panose="02000503020000020003" pitchFamily="2" charset="0"/>
              </a:rPr>
            </a:br>
            <a:r>
              <a:rPr lang="de-DE" sz="1600" dirty="0">
                <a:solidFill>
                  <a:schemeClr val="tx1">
                    <a:lumMod val="50000"/>
                    <a:lumOff val="50000"/>
                  </a:schemeClr>
                </a:solidFill>
                <a:latin typeface="Avenir Book" panose="02000503020000020003" pitchFamily="2" charset="0"/>
              </a:rPr>
              <a:t>angeleitete Spiele und ausreichend Ruheangebote. </a:t>
            </a:r>
          </a:p>
          <a:p>
            <a:pPr marL="160735" indent="-160735">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160735" indent="-160735">
              <a:buClr>
                <a:srgbClr val="00B050"/>
              </a:buClr>
              <a:buFont typeface="Wingdings" panose="05000000000000000000" pitchFamily="2" charset="2"/>
              <a:buChar char="§"/>
            </a:pPr>
            <a:r>
              <a:rPr lang="de-DE" sz="1600" dirty="0">
                <a:solidFill>
                  <a:schemeClr val="tx1">
                    <a:lumMod val="50000"/>
                    <a:lumOff val="50000"/>
                  </a:schemeClr>
                </a:solidFill>
                <a:latin typeface="Avenir Book" panose="02000503020000020003" pitchFamily="2" charset="0"/>
              </a:rPr>
              <a:t>das </a:t>
            </a:r>
            <a:r>
              <a:rPr lang="de-DE" sz="1600" b="1" u="sng" dirty="0">
                <a:solidFill>
                  <a:schemeClr val="tx1">
                    <a:lumMod val="50000"/>
                    <a:lumOff val="50000"/>
                  </a:schemeClr>
                </a:solidFill>
                <a:latin typeface="Avenir Book" panose="02000503020000020003" pitchFamily="2" charset="0"/>
              </a:rPr>
              <a:t>Mittagessen</a:t>
            </a:r>
            <a:r>
              <a:rPr lang="de-DE" sz="1600" dirty="0">
                <a:solidFill>
                  <a:schemeClr val="tx1">
                    <a:lumMod val="50000"/>
                    <a:lumOff val="50000"/>
                  </a:schemeClr>
                </a:solidFill>
                <a:latin typeface="Avenir Book" panose="02000503020000020003" pitchFamily="2" charset="0"/>
              </a:rPr>
              <a:t> findet in unserer Mensa in einem offenen </a:t>
            </a:r>
            <a:br>
              <a:rPr lang="de-DE" sz="1600" dirty="0">
                <a:solidFill>
                  <a:schemeClr val="tx1">
                    <a:lumMod val="50000"/>
                    <a:lumOff val="50000"/>
                  </a:schemeClr>
                </a:solidFill>
                <a:latin typeface="Avenir Book" panose="02000503020000020003" pitchFamily="2" charset="0"/>
              </a:rPr>
            </a:br>
            <a:r>
              <a:rPr lang="de-DE" sz="1600" dirty="0">
                <a:solidFill>
                  <a:schemeClr val="tx1">
                    <a:lumMod val="50000"/>
                    <a:lumOff val="50000"/>
                  </a:schemeClr>
                </a:solidFill>
                <a:latin typeface="Avenir Book" panose="02000503020000020003" pitchFamily="2" charset="0"/>
              </a:rPr>
              <a:t>Setting statt und wird ebenfalls von den </a:t>
            </a:r>
            <a:r>
              <a:rPr lang="de-DE" sz="1600" dirty="0" err="1">
                <a:solidFill>
                  <a:schemeClr val="tx1">
                    <a:lumMod val="50000"/>
                    <a:lumOff val="50000"/>
                  </a:schemeClr>
                </a:solidFill>
                <a:latin typeface="Avenir Book" panose="02000503020000020003" pitchFamily="2" charset="0"/>
              </a:rPr>
              <a:t>Ganztagspädagog</a:t>
            </a:r>
            <a:r>
              <a:rPr lang="de-DE" sz="1600" dirty="0">
                <a:solidFill>
                  <a:schemeClr val="tx1">
                    <a:lumMod val="50000"/>
                    <a:lumOff val="50000"/>
                  </a:schemeClr>
                </a:solidFill>
                <a:latin typeface="Avenir Book" panose="02000503020000020003" pitchFamily="2" charset="0"/>
              </a:rPr>
              <a:t>*innen begleitet.</a:t>
            </a:r>
          </a:p>
        </p:txBody>
      </p:sp>
      <p:pic>
        <p:nvPicPr>
          <p:cNvPr id="6" name="Grafik 5" descr="Ein Bild, das Zeichnung enthält.&#10;&#10;Automatisch generierte Beschreibung">
            <a:extLst>
              <a:ext uri="{FF2B5EF4-FFF2-40B4-BE49-F238E27FC236}">
                <a16:creationId xmlns:a16="http://schemas.microsoft.com/office/drawing/2014/main" id="{88E70699-50B1-F743-BD45-49AF006F2D3B}"/>
              </a:ext>
            </a:extLst>
          </p:cNvPr>
          <p:cNvPicPr/>
          <p:nvPr/>
        </p:nvPicPr>
        <p:blipFill>
          <a:blip r:embed="rId4"/>
          <a:stretch>
            <a:fillRect/>
          </a:stretch>
        </p:blipFill>
        <p:spPr>
          <a:xfrm>
            <a:off x="6889783" y="4051672"/>
            <a:ext cx="1305094" cy="124501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3892E2A5-FAE1-BF4B-9942-38A0D885A147}"/>
              </a:ext>
            </a:extLst>
          </p:cNvPr>
          <p:cNvSpPr txBox="1">
            <a:spLocks noChangeArrowheads="1"/>
          </p:cNvSpPr>
          <p:nvPr/>
        </p:nvSpPr>
        <p:spPr bwMode="auto">
          <a:xfrm>
            <a:off x="914400" y="277813"/>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800" dirty="0">
                <a:solidFill>
                  <a:srgbClr val="27483F"/>
                </a:solidFill>
                <a:latin typeface="+mn-lt"/>
                <a:cs typeface="+mn-cs"/>
              </a:rPr>
              <a:t>Sonderpädagogischer Blick</a:t>
            </a:r>
          </a:p>
        </p:txBody>
      </p:sp>
      <p:sp>
        <p:nvSpPr>
          <p:cNvPr id="15362" name="Picture 3">
            <a:extLst>
              <a:ext uri="{FF2B5EF4-FFF2-40B4-BE49-F238E27FC236}">
                <a16:creationId xmlns:a16="http://schemas.microsoft.com/office/drawing/2014/main" id="{87ADD104-6EE6-8D42-9EBC-D8796BB3C174}"/>
              </a:ext>
            </a:extLst>
          </p:cNvPr>
          <p:cNvSpPr>
            <a:spLocks noChangeAspect="1" noChangeArrowheads="1"/>
          </p:cNvSpPr>
          <p:nvPr/>
        </p:nvSpPr>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15363" name="Text Box 2">
            <a:extLst>
              <a:ext uri="{FF2B5EF4-FFF2-40B4-BE49-F238E27FC236}">
                <a16:creationId xmlns:a16="http://schemas.microsoft.com/office/drawing/2014/main" id="{75BDDA38-3829-BD42-AC95-571F41A76654}"/>
              </a:ext>
            </a:extLst>
          </p:cNvPr>
          <p:cNvSpPr txBox="1">
            <a:spLocks noChangeArrowheads="1"/>
          </p:cNvSpPr>
          <p:nvPr/>
        </p:nvSpPr>
        <p:spPr bwMode="auto">
          <a:xfrm>
            <a:off x="857250" y="1988840"/>
            <a:ext cx="812165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4 Sonderpädagoginnen</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Zurzeit: 1 Sonderpädagogin in zwei Klassen (Partnerklassen)</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Kinder mit sonderpädagogischem Unterstützungsbedarf in den Bereichen:</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Emotionale und soziale Entwicklung</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Lernen</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Sprache</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Geistige Entwicklung</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Körperliche und motorische Entwicklung</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ASS</a:t>
            </a:r>
          </a:p>
          <a:p>
            <a:pPr eaLnBrk="1" hangingPunct="1">
              <a:spcBef>
                <a:spcPts val="700"/>
              </a:spcBef>
              <a:buClr>
                <a:srgbClr val="A0C6BA"/>
              </a:buClr>
              <a:buSzPct val="90000"/>
              <a:buFont typeface="Wingdings" pitchFamily="2" charset="2"/>
              <a:buNone/>
            </a:pPr>
            <a:endParaRPr lang="de-DE" altLang="de-DE" sz="2800" dirty="0">
              <a:solidFill>
                <a:srgbClr val="27483F"/>
              </a:solidFill>
            </a:endParaRPr>
          </a:p>
          <a:p>
            <a:pPr eaLnBrk="1" hangingPunct="1">
              <a:spcBef>
                <a:spcPts val="700"/>
              </a:spcBef>
              <a:buClr>
                <a:srgbClr val="A0C6BA"/>
              </a:buClr>
              <a:buSzPct val="90000"/>
              <a:buFont typeface="Wingdings" pitchFamily="2" charset="2"/>
              <a:buNone/>
            </a:pPr>
            <a:endParaRPr lang="de-DE" altLang="de-DE" sz="2800" dirty="0">
              <a:solidFill>
                <a:srgbClr val="27483F"/>
              </a:solidFill>
            </a:endParaRPr>
          </a:p>
        </p:txBody>
      </p:sp>
    </p:spTree>
    <p:extLst>
      <p:ext uri="{BB962C8B-B14F-4D97-AF65-F5344CB8AC3E}">
        <p14:creationId xmlns:p14="http://schemas.microsoft.com/office/powerpoint/2010/main" val="29081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AB67E196-C3BE-4126-98CC-9B5BDAE0F2FB}"/>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000">
                <a:solidFill>
                  <a:srgbClr val="27483F"/>
                </a:solidFill>
                <a:latin typeface="Berlin Sans FB" panose="020E0602020502020306" pitchFamily="34" charset="0"/>
              </a:rPr>
              <a:t>Das Schulteam </a:t>
            </a:r>
          </a:p>
        </p:txBody>
      </p:sp>
      <p:sp>
        <p:nvSpPr>
          <p:cNvPr id="10243" name="Text Box 2">
            <a:extLst>
              <a:ext uri="{FF2B5EF4-FFF2-40B4-BE49-F238E27FC236}">
                <a16:creationId xmlns:a16="http://schemas.microsoft.com/office/drawing/2014/main" id="{03C661F7-DEDA-435E-8A5A-3CB8674086B5}"/>
              </a:ext>
            </a:extLst>
          </p:cNvPr>
          <p:cNvSpPr txBox="1">
            <a:spLocks noChangeArrowheads="1"/>
          </p:cNvSpPr>
          <p:nvPr/>
        </p:nvSpPr>
        <p:spPr bwMode="auto">
          <a:xfrm>
            <a:off x="611188" y="1543050"/>
            <a:ext cx="525621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Clr>
                <a:srgbClr val="A0C6BA"/>
              </a:buClr>
              <a:buSzPct val="90000"/>
              <a:buFont typeface="Times New Roman" panose="02020603050405020304" pitchFamily="18" charset="0"/>
              <a:buNone/>
            </a:pPr>
            <a:endParaRPr lang="de-DE" altLang="de-DE" sz="1600" b="1" dirty="0">
              <a:solidFill>
                <a:srgbClr val="27483F"/>
              </a:solidFill>
            </a:endParaRP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Schul- und OGS-Leitung</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Klassenlehrer*innen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Fachlehrer*innen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Sonderpädagoge*innen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LAAs</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Sozialpädagogische Fachkraft</a:t>
            </a:r>
          </a:p>
          <a:p>
            <a:pPr eaLnBrk="1" hangingPunct="1">
              <a:spcBef>
                <a:spcPts val="500"/>
              </a:spcBef>
              <a:buClr>
                <a:srgbClr val="A0C6BA"/>
              </a:buClr>
              <a:buSzPct val="90000"/>
              <a:buFont typeface="Wingdings" panose="05000000000000000000" pitchFamily="2" charset="2"/>
              <a:buChar char=""/>
            </a:pPr>
            <a:r>
              <a:rPr lang="de-DE" altLang="de-DE" sz="1600" b="1" dirty="0" err="1">
                <a:solidFill>
                  <a:srgbClr val="27483F"/>
                </a:solidFill>
                <a:latin typeface="Avenir Book" panose="02000503020000020003" pitchFamily="2" charset="0"/>
              </a:rPr>
              <a:t>Ganztagspädagog</a:t>
            </a:r>
            <a:r>
              <a:rPr lang="de-DE" altLang="de-DE" sz="1600" b="1" dirty="0">
                <a:solidFill>
                  <a:srgbClr val="27483F"/>
                </a:solidFill>
                <a:latin typeface="Avenir Book" panose="02000503020000020003" pitchFamily="2" charset="0"/>
              </a:rPr>
              <a:t>*innen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Erzieher in Ausbildung</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Pädagogische Ergänzungskräfte</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Inklusionsbegleitungen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Teamleiterin der Inklusionsbegleitungen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Sekretärin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Hausmeister</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Koch und Küchenteam </a:t>
            </a:r>
          </a:p>
        </p:txBody>
      </p:sp>
      <p:pic>
        <p:nvPicPr>
          <p:cNvPr id="10244" name="Picture 3">
            <a:extLst>
              <a:ext uri="{FF2B5EF4-FFF2-40B4-BE49-F238E27FC236}">
                <a16:creationId xmlns:a16="http://schemas.microsoft.com/office/drawing/2014/main" id="{5C5F7CBB-13CD-4F50-8EB6-2D020C879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5" name="Text Box 6">
            <a:extLst>
              <a:ext uri="{FF2B5EF4-FFF2-40B4-BE49-F238E27FC236}">
                <a16:creationId xmlns:a16="http://schemas.microsoft.com/office/drawing/2014/main" id="{391101F7-4F1A-4D92-980B-0E50C5F74A65}"/>
              </a:ext>
            </a:extLst>
          </p:cNvPr>
          <p:cNvSpPr txBox="1">
            <a:spLocks noChangeArrowheads="1"/>
          </p:cNvSpPr>
          <p:nvPr/>
        </p:nvSpPr>
        <p:spPr bwMode="auto">
          <a:xfrm>
            <a:off x="6084888" y="3143250"/>
            <a:ext cx="2701925" cy="1571625"/>
          </a:xfrm>
          <a:prstGeom prst="rect">
            <a:avLst/>
          </a:prstGeom>
          <a:solidFill>
            <a:srgbClr val="A0CCBF"/>
          </a:solidFill>
          <a:ln w="9360" cap="sq">
            <a:solidFill>
              <a:srgbClr val="670F0D"/>
            </a:solidFill>
            <a:miter lim="800000"/>
            <a:headEnd/>
            <a:tailEnd/>
          </a:ln>
        </p:spPr>
        <p:txBody>
          <a:bodyPr lIns="90000" tIns="46800" rIns="90000" bIns="46800"/>
          <a:lstStyle>
            <a:lvl1pPr marL="342900" indent="-34131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ts val="800"/>
              </a:spcBef>
              <a:buSzPct val="90000"/>
            </a:pPr>
            <a:r>
              <a:rPr lang="de-DE" altLang="de-DE" sz="2400">
                <a:solidFill>
                  <a:srgbClr val="670F0D"/>
                </a:solidFill>
              </a:rPr>
              <a:t>Zusammenwirken</a:t>
            </a:r>
          </a:p>
          <a:p>
            <a:pPr algn="ctr" eaLnBrk="1" hangingPunct="1">
              <a:spcBef>
                <a:spcPts val="800"/>
              </a:spcBef>
              <a:buSzPct val="90000"/>
            </a:pPr>
            <a:r>
              <a:rPr lang="de-DE" altLang="de-DE" sz="2400">
                <a:solidFill>
                  <a:srgbClr val="670F0D"/>
                </a:solidFill>
              </a:rPr>
              <a:t>verschiedener</a:t>
            </a:r>
          </a:p>
          <a:p>
            <a:pPr algn="ctr" eaLnBrk="1" hangingPunct="1">
              <a:spcBef>
                <a:spcPts val="800"/>
              </a:spcBef>
              <a:buSzPct val="90000"/>
            </a:pPr>
            <a:r>
              <a:rPr lang="de-DE" altLang="de-DE" sz="2400">
                <a:solidFill>
                  <a:srgbClr val="670F0D"/>
                </a:solidFill>
              </a:rPr>
              <a:t>Professionen.</a:t>
            </a:r>
          </a:p>
        </p:txBody>
      </p:sp>
      <p:sp>
        <p:nvSpPr>
          <p:cNvPr id="10246" name="AutoShape 8">
            <a:extLst>
              <a:ext uri="{FF2B5EF4-FFF2-40B4-BE49-F238E27FC236}">
                <a16:creationId xmlns:a16="http://schemas.microsoft.com/office/drawing/2014/main" id="{50D7D2FE-DAA2-4AA8-B244-94EB58369C25}"/>
              </a:ext>
            </a:extLst>
          </p:cNvPr>
          <p:cNvSpPr>
            <a:spLocks/>
          </p:cNvSpPr>
          <p:nvPr/>
        </p:nvSpPr>
        <p:spPr bwMode="auto">
          <a:xfrm>
            <a:off x="5364163" y="1643063"/>
            <a:ext cx="642937" cy="4665662"/>
          </a:xfrm>
          <a:prstGeom prst="rightBrace">
            <a:avLst>
              <a:gd name="adj1" fmla="val 8937"/>
              <a:gd name="adj2" fmla="val 50000"/>
            </a:avLst>
          </a:prstGeom>
          <a:noFill/>
          <a:ln w="9360" cap="sq">
            <a:solidFill>
              <a:srgbClr val="4B8F7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Picture 6" descr="Bildergebnis für säule">
            <a:extLst>
              <a:ext uri="{FF2B5EF4-FFF2-40B4-BE49-F238E27FC236}">
                <a16:creationId xmlns:a16="http://schemas.microsoft.com/office/drawing/2014/main" id="{A1041455-54C9-7A43-8D92-42CE61BA862A}"/>
              </a:ext>
            </a:extLst>
          </p:cNvPr>
          <p:cNvSpPr>
            <a:spLocks noChangeAspect="1" noChangeArrowheads="1"/>
          </p:cNvSpPr>
          <p:nvPr/>
        </p:nvSpPr>
        <p:spPr bwMode="auto">
          <a:xfrm>
            <a:off x="7891463" y="0"/>
            <a:ext cx="12525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9699" name="Text Box 1">
            <a:extLst>
              <a:ext uri="{FF2B5EF4-FFF2-40B4-BE49-F238E27FC236}">
                <a16:creationId xmlns:a16="http://schemas.microsoft.com/office/drawing/2014/main" id="{82B967B2-3C41-E942-8C77-9A71E339ABE6}"/>
              </a:ext>
            </a:extLst>
          </p:cNvPr>
          <p:cNvSpPr txBox="1">
            <a:spLocks noChangeArrowheads="1"/>
          </p:cNvSpPr>
          <p:nvPr/>
        </p:nvSpPr>
        <p:spPr bwMode="auto">
          <a:xfrm>
            <a:off x="561975" y="250825"/>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000" dirty="0">
                <a:solidFill>
                  <a:srgbClr val="27483F"/>
                </a:solidFill>
                <a:latin typeface="+mn-lt"/>
                <a:cs typeface="+mn-cs"/>
              </a:rPr>
              <a:t>Säulen sonderpädagogischer Arbeit</a:t>
            </a:r>
          </a:p>
        </p:txBody>
      </p:sp>
      <p:sp>
        <p:nvSpPr>
          <p:cNvPr id="16387" name="Picture 3">
            <a:extLst>
              <a:ext uri="{FF2B5EF4-FFF2-40B4-BE49-F238E27FC236}">
                <a16:creationId xmlns:a16="http://schemas.microsoft.com/office/drawing/2014/main" id="{D545710C-7EAB-BF46-A012-6B2F219D423E}"/>
              </a:ext>
            </a:extLst>
          </p:cNvPr>
          <p:cNvSpPr>
            <a:spLocks noChangeAspect="1" noChangeArrowheads="1"/>
          </p:cNvSpPr>
          <p:nvPr/>
        </p:nvSpPr>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16388" name="Text Box 2">
            <a:extLst>
              <a:ext uri="{FF2B5EF4-FFF2-40B4-BE49-F238E27FC236}">
                <a16:creationId xmlns:a16="http://schemas.microsoft.com/office/drawing/2014/main" id="{B42AB05D-45DA-2E4F-92D9-DDFAA61F5CF1}"/>
              </a:ext>
            </a:extLst>
          </p:cNvPr>
          <p:cNvSpPr txBox="1">
            <a:spLocks noChangeArrowheads="1"/>
          </p:cNvSpPr>
          <p:nvPr/>
        </p:nvSpPr>
        <p:spPr bwMode="auto">
          <a:xfrm>
            <a:off x="971550" y="1341438"/>
            <a:ext cx="77724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700"/>
              </a:spcBef>
              <a:buClr>
                <a:srgbClr val="A0C6BA"/>
              </a:buClr>
              <a:buSzPct val="90000"/>
              <a:buFont typeface="Wingdings" pitchFamily="2" charset="2"/>
              <a:buChar char=""/>
            </a:pPr>
            <a:endParaRPr lang="de-DE" altLang="de-DE" dirty="0">
              <a:solidFill>
                <a:srgbClr val="27483F"/>
              </a:solidFill>
            </a:endParaRP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So viel innere Differenzierung wie möglich, so wenig äußere Differenzierung wie nötig.</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So viel Unterstützung wie nötig, soviel Selbstständigkeit wie möglich.</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gute Teamarbeit (</a:t>
            </a:r>
            <a:r>
              <a:rPr lang="de-DE" altLang="de-DE" sz="2000" dirty="0" err="1">
                <a:solidFill>
                  <a:srgbClr val="27483F"/>
                </a:solidFill>
                <a:latin typeface="Avenir Book" panose="02000503020000020003" pitchFamily="2" charset="0"/>
              </a:rPr>
              <a:t>Großteam</a:t>
            </a:r>
            <a:r>
              <a:rPr lang="de-DE" altLang="de-DE" sz="2000" dirty="0">
                <a:solidFill>
                  <a:srgbClr val="27483F"/>
                </a:solidFill>
                <a:latin typeface="Avenir Book" panose="02000503020000020003" pitchFamily="2" charset="0"/>
              </a:rPr>
              <a:t>, Klassenteam, Inklusionsteam)</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Team-Teaching </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Elternarbeit</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Zusammenarbeit mit Inklusionsbegleitungen und Koordinatorin Frau Cullen</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Interdisziplinäre Arbeit mit Jugendamt, Sozialamt, Ärzten, SPZ, etc.</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Umfangreiche Diagnostik</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Förderplanung mit individuellen Fördermaßnahmen</a:t>
            </a:r>
          </a:p>
          <a:p>
            <a:pPr eaLnBrk="1" hangingPunct="1">
              <a:spcBef>
                <a:spcPts val="700"/>
              </a:spcBef>
              <a:buClr>
                <a:srgbClr val="A0C6BA"/>
              </a:buClr>
              <a:buSzPct val="90000"/>
            </a:pPr>
            <a:endParaRPr lang="de-DE" altLang="de-DE" dirty="0">
              <a:solidFill>
                <a:srgbClr val="27483F"/>
              </a:solidFill>
            </a:endParaRPr>
          </a:p>
          <a:p>
            <a:pPr eaLnBrk="1" hangingPunct="1">
              <a:spcBef>
                <a:spcPts val="700"/>
              </a:spcBef>
              <a:buClr>
                <a:srgbClr val="A0C6BA"/>
              </a:buClr>
              <a:buSzPct val="90000"/>
            </a:pPr>
            <a:endParaRPr lang="de-DE" altLang="de-DE" dirty="0">
              <a:solidFill>
                <a:srgbClr val="27483F"/>
              </a:solidFill>
            </a:endParaRPr>
          </a:p>
          <a:p>
            <a:pPr eaLnBrk="1" hangingPunct="1">
              <a:spcBef>
                <a:spcPts val="700"/>
              </a:spcBef>
              <a:buClr>
                <a:srgbClr val="A0C6BA"/>
              </a:buClr>
              <a:buSzPct val="90000"/>
              <a:buFont typeface="Wingdings" pitchFamily="2" charset="2"/>
              <a:buNone/>
            </a:pPr>
            <a:endParaRPr lang="de-DE" altLang="de-DE" dirty="0">
              <a:solidFill>
                <a:srgbClr val="27483F"/>
              </a:solidFill>
            </a:endParaRPr>
          </a:p>
        </p:txBody>
      </p:sp>
      <p:sp>
        <p:nvSpPr>
          <p:cNvPr id="16389" name="AutoShape 2" descr="Bildergebnis für säule">
            <a:extLst>
              <a:ext uri="{FF2B5EF4-FFF2-40B4-BE49-F238E27FC236}">
                <a16:creationId xmlns:a16="http://schemas.microsoft.com/office/drawing/2014/main" id="{9B91924C-5E20-D94A-B49A-9E95AD4CDE9F}"/>
              </a:ext>
            </a:extLst>
          </p:cNvPr>
          <p:cNvSpPr>
            <a:spLocks noChangeAspect="1" noChangeArrowheads="1"/>
          </p:cNvSpPr>
          <p:nvPr/>
        </p:nvSpPr>
        <p:spPr bwMode="auto">
          <a:xfrm>
            <a:off x="155575" y="-1722438"/>
            <a:ext cx="1704975" cy="35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6390" name="AutoShape 4" descr="Bildergebnis für säule">
            <a:extLst>
              <a:ext uri="{FF2B5EF4-FFF2-40B4-BE49-F238E27FC236}">
                <a16:creationId xmlns:a16="http://schemas.microsoft.com/office/drawing/2014/main" id="{B2101363-54D9-3B4F-9570-3E77D3D4C3FD}"/>
              </a:ext>
            </a:extLst>
          </p:cNvPr>
          <p:cNvSpPr>
            <a:spLocks noChangeAspect="1" noChangeArrowheads="1"/>
          </p:cNvSpPr>
          <p:nvPr/>
        </p:nvSpPr>
        <p:spPr bwMode="auto">
          <a:xfrm>
            <a:off x="155575" y="-1722438"/>
            <a:ext cx="1704975" cy="35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6391" name="Picture 7">
            <a:extLst>
              <a:ext uri="{FF2B5EF4-FFF2-40B4-BE49-F238E27FC236}">
                <a16:creationId xmlns:a16="http://schemas.microsoft.com/office/drawing/2014/main" id="{3F98CCC5-3945-874B-831F-11B2D96C1745}"/>
              </a:ext>
            </a:extLst>
          </p:cNvPr>
          <p:cNvSpPr>
            <a:spLocks noChangeAspect="1" noChangeArrowheads="1"/>
          </p:cNvSpPr>
          <p:nvPr/>
        </p:nvSpPr>
        <p:spPr bwMode="auto">
          <a:xfrm>
            <a:off x="0" y="1196975"/>
            <a:ext cx="9715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6392" name="Picture 8">
            <a:extLst>
              <a:ext uri="{FF2B5EF4-FFF2-40B4-BE49-F238E27FC236}">
                <a16:creationId xmlns:a16="http://schemas.microsoft.com/office/drawing/2014/main" id="{D4D11276-39A2-1947-9E0C-B83334714E1F}"/>
              </a:ext>
            </a:extLst>
          </p:cNvPr>
          <p:cNvSpPr>
            <a:spLocks noChangeAspect="1" noChangeArrowheads="1"/>
          </p:cNvSpPr>
          <p:nvPr/>
        </p:nvSpPr>
        <p:spPr bwMode="auto">
          <a:xfrm>
            <a:off x="179388" y="1989138"/>
            <a:ext cx="5603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3518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106630AD-0FA1-7348-B12F-17ADDC83685E}"/>
              </a:ext>
            </a:extLst>
          </p:cNvPr>
          <p:cNvSpPr txBox="1">
            <a:spLocks noChangeArrowheads="1"/>
          </p:cNvSpPr>
          <p:nvPr/>
        </p:nvSpPr>
        <p:spPr bwMode="auto">
          <a:xfrm>
            <a:off x="155575" y="198438"/>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200" dirty="0">
                <a:solidFill>
                  <a:srgbClr val="27483F"/>
                </a:solidFill>
                <a:latin typeface="+mn-lt"/>
                <a:cs typeface="+mn-cs"/>
              </a:rPr>
              <a:t>Lern- und Arbeitsverhalten fördern</a:t>
            </a:r>
          </a:p>
        </p:txBody>
      </p:sp>
      <p:sp>
        <p:nvSpPr>
          <p:cNvPr id="17410" name="Picture 3">
            <a:extLst>
              <a:ext uri="{FF2B5EF4-FFF2-40B4-BE49-F238E27FC236}">
                <a16:creationId xmlns:a16="http://schemas.microsoft.com/office/drawing/2014/main" id="{79A68BD7-4753-7848-8A9D-20CC3E8150D5}"/>
              </a:ext>
            </a:extLst>
          </p:cNvPr>
          <p:cNvSpPr>
            <a:spLocks noChangeAspect="1" noChangeArrowheads="1"/>
          </p:cNvSpPr>
          <p:nvPr/>
        </p:nvSpPr>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pic>
        <p:nvPicPr>
          <p:cNvPr id="17411" name="Picture 4">
            <a:extLst>
              <a:ext uri="{FF2B5EF4-FFF2-40B4-BE49-F238E27FC236}">
                <a16:creationId xmlns:a16="http://schemas.microsoft.com/office/drawing/2014/main" id="{F5140665-0E4A-964B-891E-74A692158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80994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AutoShape 6" descr="Bildergebnis für lärmschutz kopfhörer">
            <a:extLst>
              <a:ext uri="{FF2B5EF4-FFF2-40B4-BE49-F238E27FC236}">
                <a16:creationId xmlns:a16="http://schemas.microsoft.com/office/drawing/2014/main" id="{D2E708B0-FB8A-4D4C-AFD6-2F852CA53409}"/>
              </a:ext>
            </a:extLst>
          </p:cNvPr>
          <p:cNvSpPr>
            <a:spLocks noChangeAspect="1" noChangeArrowheads="1"/>
          </p:cNvSpPr>
          <p:nvPr/>
        </p:nvSpPr>
        <p:spPr bwMode="auto">
          <a:xfrm>
            <a:off x="155575" y="-2049463"/>
            <a:ext cx="4276725" cy="42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pic>
        <p:nvPicPr>
          <p:cNvPr id="17413" name="Picture 8" descr="Bildergebnis für lärmschutz kopfhörer">
            <a:extLst>
              <a:ext uri="{FF2B5EF4-FFF2-40B4-BE49-F238E27FC236}">
                <a16:creationId xmlns:a16="http://schemas.microsoft.com/office/drawing/2014/main" id="{D7033441-AC42-354C-A13C-98EB9F3F5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084763"/>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a:extLst>
              <a:ext uri="{FF2B5EF4-FFF2-40B4-BE49-F238E27FC236}">
                <a16:creationId xmlns:a16="http://schemas.microsoft.com/office/drawing/2014/main" id="{29DC627E-F1A7-8C4F-A3E3-97B571F4B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5073650"/>
            <a:ext cx="18875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a:extLst>
              <a:ext uri="{FF2B5EF4-FFF2-40B4-BE49-F238E27FC236}">
                <a16:creationId xmlns:a16="http://schemas.microsoft.com/office/drawing/2014/main" id="{A04125C1-B593-BB4E-B0D6-B8EBDE538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5084763"/>
            <a:ext cx="171926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93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Grafik 1" descr="Ein Bild, das Teller enthält.&#10;&#10;Automatisch generierte Beschreibung">
            <a:extLst>
              <a:ext uri="{FF2B5EF4-FFF2-40B4-BE49-F238E27FC236}">
                <a16:creationId xmlns:a16="http://schemas.microsoft.com/office/drawing/2014/main" id="{4E81EE54-224C-FE44-81B1-526065F56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997200"/>
            <a:ext cx="48387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hteck 4">
            <a:extLst>
              <a:ext uri="{FF2B5EF4-FFF2-40B4-BE49-F238E27FC236}">
                <a16:creationId xmlns:a16="http://schemas.microsoft.com/office/drawing/2014/main" id="{3A23E46D-A8F7-6949-9F03-F867B3819A63}"/>
              </a:ext>
            </a:extLst>
          </p:cNvPr>
          <p:cNvSpPr>
            <a:spLocks noChangeArrowheads="1"/>
          </p:cNvSpPr>
          <p:nvPr/>
        </p:nvSpPr>
        <p:spPr bwMode="auto">
          <a:xfrm>
            <a:off x="855663" y="47625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200">
                <a:solidFill>
                  <a:srgbClr val="27483F"/>
                </a:solidFill>
              </a:rPr>
              <a:t>Sozialverhalten fördern: </a:t>
            </a:r>
          </a:p>
          <a:p>
            <a:r>
              <a:rPr lang="de-DE" altLang="de-DE" sz="3200">
                <a:solidFill>
                  <a:srgbClr val="27483F"/>
                </a:solidFill>
              </a:rPr>
              <a:t>Positive Verstärkung</a:t>
            </a:r>
            <a:endParaRPr lang="de-DE" altLang="de-DE" sz="3200"/>
          </a:p>
        </p:txBody>
      </p:sp>
      <p:pic>
        <p:nvPicPr>
          <p:cNvPr id="19459" name="Grafik 6">
            <a:extLst>
              <a:ext uri="{FF2B5EF4-FFF2-40B4-BE49-F238E27FC236}">
                <a16:creationId xmlns:a16="http://schemas.microsoft.com/office/drawing/2014/main" id="{D12B0AD8-EC62-2943-8583-B629FF94F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728788"/>
            <a:ext cx="2995612"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0" name="Gerade Verbindung mit Pfeil 12">
            <a:extLst>
              <a:ext uri="{FF2B5EF4-FFF2-40B4-BE49-F238E27FC236}">
                <a16:creationId xmlns:a16="http://schemas.microsoft.com/office/drawing/2014/main" id="{29A3BBDD-A092-3443-90CA-D762EFE1F96B}"/>
              </a:ext>
            </a:extLst>
          </p:cNvPr>
          <p:cNvCxnSpPr>
            <a:cxnSpLocks noChangeShapeType="1"/>
          </p:cNvCxnSpPr>
          <p:nvPr/>
        </p:nvCxnSpPr>
        <p:spPr bwMode="auto">
          <a:xfrm>
            <a:off x="4572000" y="2276475"/>
            <a:ext cx="0" cy="865188"/>
          </a:xfrm>
          <a:prstGeom prst="straightConnector1">
            <a:avLst/>
          </a:prstGeom>
          <a:noFill/>
          <a:ln w="76200" algn="ctr">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19462" name="Textfeld 15">
            <a:extLst>
              <a:ext uri="{FF2B5EF4-FFF2-40B4-BE49-F238E27FC236}">
                <a16:creationId xmlns:a16="http://schemas.microsoft.com/office/drawing/2014/main" id="{F03FFB31-4135-D14A-B391-118230B24B99}"/>
              </a:ext>
            </a:extLst>
          </p:cNvPr>
          <p:cNvSpPr txBox="1">
            <a:spLocks noChangeArrowheads="1"/>
          </p:cNvSpPr>
          <p:nvPr/>
        </p:nvSpPr>
        <p:spPr bwMode="auto">
          <a:xfrm>
            <a:off x="2555875" y="1808163"/>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solidFill>
                  <a:schemeClr val="tx1"/>
                </a:solidFill>
                <a:latin typeface="Grundschrift" panose="03010100010101010101" pitchFamily="66" charset="0"/>
              </a:rPr>
              <a:t>Ich bin friedlich, freundlich, fair.</a:t>
            </a:r>
          </a:p>
        </p:txBody>
      </p:sp>
    </p:spTree>
    <p:extLst>
      <p:ext uri="{BB962C8B-B14F-4D97-AF65-F5344CB8AC3E}">
        <p14:creationId xmlns:p14="http://schemas.microsoft.com/office/powerpoint/2010/main" val="3256780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4">
            <a:extLst>
              <a:ext uri="{FF2B5EF4-FFF2-40B4-BE49-F238E27FC236}">
                <a16:creationId xmlns:a16="http://schemas.microsoft.com/office/drawing/2014/main" id="{6E61B928-51A9-2D49-A717-958F5638FEFA}"/>
              </a:ext>
            </a:extLst>
          </p:cNvPr>
          <p:cNvSpPr>
            <a:spLocks noChangeAspect="1" noChangeArrowheads="1"/>
          </p:cNvSpPr>
          <p:nvPr/>
        </p:nvSpPr>
        <p:spPr bwMode="auto">
          <a:xfrm rot="9840000">
            <a:off x="615950" y="139700"/>
            <a:ext cx="11890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4" name="Text Box 1">
            <a:extLst>
              <a:ext uri="{FF2B5EF4-FFF2-40B4-BE49-F238E27FC236}">
                <a16:creationId xmlns:a16="http://schemas.microsoft.com/office/drawing/2014/main" id="{A2A21490-7D59-F646-9735-69015E3DB55A}"/>
              </a:ext>
            </a:extLst>
          </p:cNvPr>
          <p:cNvSpPr txBox="1">
            <a:spLocks noChangeArrowheads="1"/>
          </p:cNvSpPr>
          <p:nvPr/>
        </p:nvSpPr>
        <p:spPr bwMode="auto">
          <a:xfrm>
            <a:off x="903288" y="192088"/>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200" dirty="0">
                <a:solidFill>
                  <a:srgbClr val="27483F"/>
                </a:solidFill>
                <a:latin typeface="+mn-lt"/>
                <a:cs typeface="+mn-cs"/>
              </a:rPr>
              <a:t>Wichtig!!</a:t>
            </a:r>
          </a:p>
        </p:txBody>
      </p:sp>
      <p:sp>
        <p:nvSpPr>
          <p:cNvPr id="5" name="Textfeld 4">
            <a:extLst>
              <a:ext uri="{FF2B5EF4-FFF2-40B4-BE49-F238E27FC236}">
                <a16:creationId xmlns:a16="http://schemas.microsoft.com/office/drawing/2014/main" id="{83F3C4FD-B3A9-034C-90DD-2782F137ECBF}"/>
              </a:ext>
            </a:extLst>
          </p:cNvPr>
          <p:cNvSpPr txBox="1"/>
          <p:nvPr/>
        </p:nvSpPr>
        <p:spPr>
          <a:xfrm>
            <a:off x="685007" y="2348880"/>
            <a:ext cx="8208962" cy="3785652"/>
          </a:xfrm>
          <a:prstGeom prst="rect">
            <a:avLst/>
          </a:prstGeom>
          <a:noFill/>
        </p:spPr>
        <p:txBody>
          <a:bodyPr>
            <a:spAutoFit/>
          </a:bodyPr>
          <a:lstStyle/>
          <a:p>
            <a:pPr marL="285750" indent="-285750">
              <a:buFont typeface="Arial" panose="020B0604020202020204" pitchFamily="34" charset="0"/>
              <a:buChar char="•"/>
              <a:defRPr/>
            </a:pPr>
            <a:r>
              <a:rPr lang="de-DE" sz="2400" dirty="0">
                <a:solidFill>
                  <a:schemeClr val="tx1"/>
                </a:solidFill>
                <a:latin typeface="Avenir Book" panose="02000503020000020003" pitchFamily="2" charset="0"/>
              </a:rPr>
              <a:t>Wenn Sie bei Ihrem Kind einen sonderpädagogischen Unterstützungsbedarf vermuten, bekommen Sie einen separaten Beratungstermin bei einer Lehrkraft für Sonderpädagogik unserer Schule, den Sie unter dem </a:t>
            </a:r>
            <a:r>
              <a:rPr lang="de-DE" sz="2400" dirty="0" err="1">
                <a:solidFill>
                  <a:schemeClr val="tx1"/>
                </a:solidFill>
                <a:latin typeface="Avenir Book" panose="02000503020000020003" pitchFamily="2" charset="0"/>
              </a:rPr>
              <a:t>u.g</a:t>
            </a:r>
            <a:r>
              <a:rPr lang="de-DE" sz="2400" dirty="0">
                <a:solidFill>
                  <a:schemeClr val="tx1"/>
                </a:solidFill>
                <a:latin typeface="Avenir Book" panose="02000503020000020003" pitchFamily="2" charset="0"/>
              </a:rPr>
              <a:t>. Link buchen können.</a:t>
            </a:r>
          </a:p>
          <a:p>
            <a:pPr marL="285750" indent="-285750">
              <a:buFont typeface="Arial" panose="020B0604020202020204" pitchFamily="34" charset="0"/>
              <a:buChar char="•"/>
              <a:defRPr/>
            </a:pPr>
            <a:endParaRPr lang="de-DE" sz="2400" dirty="0">
              <a:solidFill>
                <a:schemeClr val="tx1"/>
              </a:solidFill>
              <a:latin typeface="Avenir Book" panose="02000503020000020003" pitchFamily="2" charset="0"/>
            </a:endParaRPr>
          </a:p>
          <a:p>
            <a:pPr marL="285750" indent="-285750">
              <a:buFont typeface="Arial" panose="020B0604020202020204" pitchFamily="34" charset="0"/>
              <a:buChar char="•"/>
              <a:defRPr/>
            </a:pPr>
            <a:endParaRPr lang="de-DE" sz="2400" dirty="0">
              <a:effectLst/>
              <a:latin typeface="Rockwell" panose="02060603020205020403" pitchFamily="18" charset="77"/>
            </a:endParaRPr>
          </a:p>
          <a:p>
            <a:pPr marL="285750" indent="-285750">
              <a:buFont typeface="Arial" panose="020B0604020202020204" pitchFamily="34" charset="0"/>
              <a:buChar char="•"/>
              <a:defRPr/>
            </a:pPr>
            <a:br>
              <a:rPr lang="de-DE" sz="2400" dirty="0">
                <a:effectLst/>
              </a:rPr>
            </a:br>
            <a:endParaRPr lang="de-DE" sz="2400" dirty="0">
              <a:solidFill>
                <a:schemeClr val="tx1"/>
              </a:solidFill>
            </a:endParaRPr>
          </a:p>
          <a:p>
            <a:pPr>
              <a:defRPr/>
            </a:pPr>
            <a:endParaRPr lang="de-DE" sz="2400" dirty="0">
              <a:solidFill>
                <a:schemeClr val="tx1"/>
              </a:solidFill>
            </a:endParaRPr>
          </a:p>
        </p:txBody>
      </p:sp>
    </p:spTree>
    <p:extLst>
      <p:ext uri="{BB962C8B-B14F-4D97-AF65-F5344CB8AC3E}">
        <p14:creationId xmlns:p14="http://schemas.microsoft.com/office/powerpoint/2010/main" val="3109040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484D31-BB38-6C46-9CF6-001FDCCD018E}"/>
              </a:ext>
            </a:extLst>
          </p:cNvPr>
          <p:cNvSpPr>
            <a:spLocks noChangeArrowheads="1"/>
          </p:cNvSpPr>
          <p:nvPr/>
        </p:nvSpPr>
        <p:spPr bwMode="auto">
          <a:xfrm>
            <a:off x="4355976" y="404665"/>
            <a:ext cx="4329237" cy="101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normAutofit fontScale="77500" lnSpcReduction="20000"/>
          </a:bodyPr>
          <a:lstStyle/>
          <a:p>
            <a:pPr marL="0" marR="0" lvl="0" indent="0" latinLnBrk="0">
              <a:lnSpc>
                <a:spcPct val="90000"/>
              </a:lnSpc>
              <a:spcAft>
                <a:spcPts val="600"/>
              </a:spcAft>
              <a:buClr>
                <a:srgbClr val="000000"/>
              </a:buClr>
              <a:buSzPct val="100000"/>
              <a:buFont typeface="Times New Roman" panose="02020603050405020304" pitchFamily="18" charset="0"/>
              <a:buNone/>
              <a:tabLst/>
            </a:pPr>
            <a:r>
              <a:rPr kumimoji="0" lang="de-DE" altLang="de-DE" sz="3300" b="0" i="0" u="sng" strike="noStrike" cap="none" normalizeH="0" baseline="0">
                <a:ln>
                  <a:noFill/>
                </a:ln>
                <a:solidFill>
                  <a:srgbClr val="000000"/>
                </a:solidFill>
                <a:effectLst/>
                <a:latin typeface="+mj-lt"/>
                <a:ea typeface="Arial Unicode MS" pitchFamily="34" charset="-128"/>
                <a:cs typeface="+mj-cs"/>
              </a:rPr>
              <a:t>Hilfe durch Inklusionsbegleitung an der Schule</a:t>
            </a:r>
            <a:endParaRPr kumimoji="0" lang="de-DE" altLang="de-DE" sz="3300" b="0" i="0" u="none" strike="noStrike" cap="none" normalizeH="0" baseline="0">
              <a:ln>
                <a:noFill/>
              </a:ln>
              <a:solidFill>
                <a:srgbClr val="000000"/>
              </a:solidFill>
              <a:effectLst/>
              <a:latin typeface="+mj-lt"/>
              <a:ea typeface="Arial Unicode MS" pitchFamily="34" charset="-128"/>
              <a:cs typeface="+mj-cs"/>
            </a:endParaRPr>
          </a:p>
          <a:p>
            <a:pPr marL="0" marR="0" lvl="0" indent="0" latinLnBrk="0">
              <a:lnSpc>
                <a:spcPct val="90000"/>
              </a:lnSpc>
              <a:spcAft>
                <a:spcPts val="600"/>
              </a:spcAft>
              <a:buClr>
                <a:srgbClr val="000000"/>
              </a:buClr>
              <a:buSzPct val="100000"/>
              <a:buFont typeface="Times New Roman" panose="02020603050405020304" pitchFamily="18" charset="0"/>
              <a:buNone/>
              <a:tabLst/>
            </a:pPr>
            <a:endParaRPr kumimoji="0" lang="de-DE" altLang="de-DE" sz="3300" b="0" i="0" u="none" strike="noStrike" cap="none" normalizeH="0" baseline="0">
              <a:ln>
                <a:noFill/>
              </a:ln>
              <a:solidFill>
                <a:srgbClr val="000000"/>
              </a:solidFill>
              <a:effectLst/>
              <a:latin typeface="+mj-lt"/>
              <a:ea typeface="Arial Unicode MS" pitchFamily="34" charset="-128"/>
              <a:cs typeface="+mj-cs"/>
            </a:endParaRPr>
          </a:p>
        </p:txBody>
      </p:sp>
      <p:sp>
        <p:nvSpPr>
          <p:cNvPr id="3" name="Rectangle 3">
            <a:extLst>
              <a:ext uri="{FF2B5EF4-FFF2-40B4-BE49-F238E27FC236}">
                <a16:creationId xmlns:a16="http://schemas.microsoft.com/office/drawing/2014/main" id="{D9755AE6-BBEE-B6B1-17EA-F34E7B9F751A}"/>
              </a:ext>
            </a:extLst>
          </p:cNvPr>
          <p:cNvSpPr>
            <a:spLocks noChangeArrowheads="1"/>
          </p:cNvSpPr>
          <p:nvPr/>
        </p:nvSpPr>
        <p:spPr bwMode="auto">
          <a:xfrm>
            <a:off x="755576" y="1772815"/>
            <a:ext cx="8208912" cy="490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Autofit/>
          </a:bodyPr>
          <a:lstStyle/>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hlinkClick r:id="rId2"/>
              </a:rPr>
              <a:t>www.perspektive-koeln.de</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Unsere Inklusionsbegleitung im Rahmen der Eingliederungshilfe zielt darauf ab, die individuellen, sozialen, intellektuellen, interkulturellen und lebenspraktischen Fähigkeiten des Kindes zu fördern.</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Auf diese Weise wird die Möglichkeit der Teilhabe am Unterricht, dem Pausengeschehen, dem offenen Ganztagsschulbereich und allen weiteren Aktivitäten im Klassenverband erreicht.</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Die Inklusionsbegleitung arbeitet darauf hin, die Begleitung Schritt für Schritt zurückzunehmen und sie letzten Endes überflüssig zu machen.</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sng" strike="noStrike" cap="none" normalizeH="0" baseline="0" dirty="0">
                <a:ln>
                  <a:noFill/>
                </a:ln>
                <a:solidFill>
                  <a:srgbClr val="000000"/>
                </a:solidFill>
                <a:effectLst/>
                <a:latin typeface="Avenir Book" panose="02000503020000020003" pitchFamily="2" charset="0"/>
                <a:cs typeface="+mn-cs"/>
              </a:rPr>
              <a:t>Allgemeine Informationen:</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Der Anspruch auf Eingliederungshilfe ergibt sich aus dem Bundesteilhabegesetz.</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Die Inklusionsbegleitung wird von den Eltern in Absprache mit den zuständigen Lehrer*innen und </a:t>
            </a: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Sonderpädagog</a:t>
            </a: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*innen des Kindes beim Jugend-/Sozialamt beantragt.</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Ziel ist es, anspruchsberechtigten Schüler*innen Inklusionsbegleitungen zur Seite zu stellen, um somit die Teilhabe am gemeinsamen Lernen zu ermöglichen.</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Bei Fragen stehen wir gerne zur Verfügung und helfen/beraten bereits bei der Antragsstellung.</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sng" strike="noStrike" cap="none" normalizeH="0" baseline="0" dirty="0">
                <a:ln>
                  <a:noFill/>
                </a:ln>
                <a:solidFill>
                  <a:srgbClr val="000000"/>
                </a:solidFill>
                <a:effectLst/>
                <a:latin typeface="Avenir Book" panose="02000503020000020003" pitchFamily="2" charset="0"/>
                <a:cs typeface="+mn-cs"/>
              </a:rPr>
              <a:t>Ansprechpartnerin vor Ort:</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Balinda</a:t>
            </a: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 Cullen – Teamleitung Inklusion IOGS </a:t>
            </a: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Kretzerstraße</a:t>
            </a:r>
            <a:br>
              <a:rPr kumimoji="0" lang="de-DE" altLang="de-DE" sz="1500" b="0" i="0" u="none" strike="noStrike" cap="none" normalizeH="0" baseline="0" dirty="0">
                <a:ln>
                  <a:noFill/>
                </a:ln>
                <a:solidFill>
                  <a:srgbClr val="000000"/>
                </a:solidFill>
                <a:effectLst/>
                <a:latin typeface="Avenir Book" panose="02000503020000020003" pitchFamily="2" charset="0"/>
                <a:cs typeface="+mn-cs"/>
              </a:rPr>
            </a:b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mobil: 0176 80754488</a:t>
            </a:r>
            <a:br>
              <a:rPr kumimoji="0" lang="de-DE" altLang="de-DE" sz="1500" b="0" i="0" u="none" strike="noStrike" cap="none" normalizeH="0" baseline="0" dirty="0">
                <a:ln>
                  <a:noFill/>
                </a:ln>
                <a:solidFill>
                  <a:srgbClr val="000000"/>
                </a:solidFill>
                <a:effectLst/>
                <a:latin typeface="Avenir Book" panose="02000503020000020003" pitchFamily="2" charset="0"/>
                <a:cs typeface="+mn-cs"/>
              </a:rPr>
            </a:br>
            <a:r>
              <a:rPr kumimoji="0" lang="de-DE" altLang="de-DE" sz="1500" b="0" i="0" u="none" strike="noStrike" cap="none" normalizeH="0" baseline="0" dirty="0">
                <a:ln>
                  <a:noFill/>
                </a:ln>
                <a:solidFill>
                  <a:srgbClr val="000000"/>
                </a:solidFill>
                <a:effectLst/>
                <a:latin typeface="Avenir Book" panose="02000503020000020003" pitchFamily="2" charset="0"/>
                <a:cs typeface="+mn-cs"/>
                <a:hlinkClick r:id="rId3"/>
              </a:rPr>
              <a:t>bac@perspektive-koeln.de</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p:txBody>
      </p:sp>
      <p:pic>
        <p:nvPicPr>
          <p:cNvPr id="1025" name="Grafik 3" descr="PERSPEKTIVE_eV_LOGO_02.jpg">
            <a:extLst>
              <a:ext uri="{FF2B5EF4-FFF2-40B4-BE49-F238E27FC236}">
                <a16:creationId xmlns:a16="http://schemas.microsoft.com/office/drawing/2014/main" id="{F29178D4-8EA9-1614-935C-C76E43A966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46189" y="180090"/>
            <a:ext cx="2160857" cy="1239134"/>
          </a:xfrm>
          <a:prstGeom prst="rect">
            <a:avLst/>
          </a:prstGeom>
          <a:solidFill>
            <a:srgbClr val="FFFFFF"/>
          </a:solidFill>
        </p:spPr>
      </p:pic>
    </p:spTree>
    <p:extLst>
      <p:ext uri="{BB962C8B-B14F-4D97-AF65-F5344CB8AC3E}">
        <p14:creationId xmlns:p14="http://schemas.microsoft.com/office/powerpoint/2010/main" val="2867523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0EF83ECE-A785-E54B-A9D1-D829B417B3F0}"/>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77"/>
              </a:rPr>
              <a:t>Schulkonzept - Leitbild</a:t>
            </a:r>
          </a:p>
        </p:txBody>
      </p:sp>
      <p:sp>
        <p:nvSpPr>
          <p:cNvPr id="21506" name="Text Box 2">
            <a:extLst>
              <a:ext uri="{FF2B5EF4-FFF2-40B4-BE49-F238E27FC236}">
                <a16:creationId xmlns:a16="http://schemas.microsoft.com/office/drawing/2014/main" id="{0FACBAF1-3F04-E34F-B38A-5440747C6308}"/>
              </a:ext>
            </a:extLst>
          </p:cNvPr>
          <p:cNvSpPr txBox="1">
            <a:spLocks noChangeArrowheads="1"/>
          </p:cNvSpPr>
          <p:nvPr/>
        </p:nvSpPr>
        <p:spPr bwMode="auto">
          <a:xfrm>
            <a:off x="928688" y="1928813"/>
            <a:ext cx="7715250" cy="2832100"/>
          </a:xfrm>
          <a:prstGeom prst="rect">
            <a:avLst/>
          </a:prstGeom>
          <a:solidFill>
            <a:srgbClr val="B4D5A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90000"/>
            </a:pPr>
            <a:endParaRPr lang="de-DE" altLang="de-DE" sz="800" b="1">
              <a:solidFill>
                <a:srgbClr val="000000"/>
              </a:solidFill>
            </a:endParaRPr>
          </a:p>
          <a:p>
            <a:pPr eaLnBrk="1" hangingPunct="1">
              <a:buSzPct val="90000"/>
            </a:pPr>
            <a:endParaRPr lang="de-DE" altLang="de-DE" sz="4000" b="1">
              <a:solidFill>
                <a:srgbClr val="000000"/>
              </a:solidFill>
            </a:endParaRPr>
          </a:p>
          <a:p>
            <a:pPr eaLnBrk="1" hangingPunct="1">
              <a:buSzPct val="90000"/>
            </a:pPr>
            <a:r>
              <a:rPr lang="de-DE" altLang="de-DE" sz="4000" b="1">
                <a:solidFill>
                  <a:srgbClr val="670F0D"/>
                </a:solidFill>
              </a:rPr>
              <a:t>Schule als Gemeinschaft </a:t>
            </a:r>
            <a:r>
              <a:rPr lang="de-DE" altLang="de-DE" sz="3600" b="1">
                <a:solidFill>
                  <a:srgbClr val="670F0D"/>
                </a:solidFill>
              </a:rPr>
              <a:t>– </a:t>
            </a:r>
          </a:p>
          <a:p>
            <a:pPr eaLnBrk="1" hangingPunct="1">
              <a:buSzPct val="90000"/>
            </a:pPr>
            <a:r>
              <a:rPr lang="de-DE" altLang="de-DE" sz="3600">
                <a:solidFill>
                  <a:srgbClr val="670F0D"/>
                </a:solidFill>
              </a:rPr>
              <a:t>Demokratie leben und lernen.</a:t>
            </a:r>
          </a:p>
          <a:p>
            <a:pPr eaLnBrk="1" hangingPunct="1">
              <a:buSzPct val="90000"/>
            </a:pPr>
            <a:endParaRPr lang="de-DE" altLang="de-DE" sz="1400">
              <a:solidFill>
                <a:srgbClr val="000000"/>
              </a:solidFill>
            </a:endParaRPr>
          </a:p>
          <a:p>
            <a:pPr eaLnBrk="1" hangingPunct="1">
              <a:buSzPct val="90000"/>
            </a:pPr>
            <a:endParaRPr lang="de-DE" altLang="de-DE" sz="1400">
              <a:solidFill>
                <a:srgbClr val="000000"/>
              </a:solidFill>
            </a:endParaRPr>
          </a:p>
        </p:txBody>
      </p:sp>
      <p:sp>
        <p:nvSpPr>
          <p:cNvPr id="21507" name="Rectangle 3">
            <a:extLst>
              <a:ext uri="{FF2B5EF4-FFF2-40B4-BE49-F238E27FC236}">
                <a16:creationId xmlns:a16="http://schemas.microsoft.com/office/drawing/2014/main" id="{844D3389-B208-ED43-9A63-70485A356825}"/>
              </a:ext>
            </a:extLst>
          </p:cNvPr>
          <p:cNvSpPr>
            <a:spLocks noChangeArrowheads="1"/>
          </p:cNvSpPr>
          <p:nvPr/>
        </p:nvSpPr>
        <p:spPr bwMode="auto">
          <a:xfrm>
            <a:off x="0" y="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21508" name="Picture 4">
            <a:extLst>
              <a:ext uri="{FF2B5EF4-FFF2-40B4-BE49-F238E27FC236}">
                <a16:creationId xmlns:a16="http://schemas.microsoft.com/office/drawing/2014/main" id="{AEB904A4-7A4F-024B-88DF-3E348475B90E}"/>
              </a:ext>
            </a:extLst>
          </p:cNvPr>
          <p:cNvSpPr>
            <a:spLocks noChangeAspect="1" noChangeArrowheads="1"/>
          </p:cNvSpPr>
          <p:nvPr/>
        </p:nvSpPr>
        <p:spPr bwMode="auto">
          <a:xfrm rot="-4140000">
            <a:off x="885825" y="190500"/>
            <a:ext cx="11906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Tree>
    <p:extLst>
      <p:ext uri="{BB962C8B-B14F-4D97-AF65-F5344CB8AC3E}">
        <p14:creationId xmlns:p14="http://schemas.microsoft.com/office/powerpoint/2010/main" val="3107535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icture 3">
            <a:extLst>
              <a:ext uri="{FF2B5EF4-FFF2-40B4-BE49-F238E27FC236}">
                <a16:creationId xmlns:a16="http://schemas.microsoft.com/office/drawing/2014/main" id="{2F98B427-4A8E-404A-911A-E98C69A4677B}"/>
              </a:ext>
            </a:extLst>
          </p:cNvPr>
          <p:cNvSpPr>
            <a:spLocks noChangeAspect="1" noChangeArrowheads="1"/>
          </p:cNvSpPr>
          <p:nvPr/>
        </p:nvSpPr>
        <p:spPr bwMode="auto">
          <a:xfrm>
            <a:off x="755650" y="115888"/>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3" name="Titel 1">
            <a:extLst>
              <a:ext uri="{FF2B5EF4-FFF2-40B4-BE49-F238E27FC236}">
                <a16:creationId xmlns:a16="http://schemas.microsoft.com/office/drawing/2014/main" id="{5EE43658-7453-4742-B082-BCC0AEC4EA25}"/>
              </a:ext>
            </a:extLst>
          </p:cNvPr>
          <p:cNvSpPr txBox="1">
            <a:spLocks noChangeArrowheads="1"/>
          </p:cNvSpPr>
          <p:nvPr/>
        </p:nvSpPr>
        <p:spPr>
          <a:xfrm>
            <a:off x="928688" y="357188"/>
            <a:ext cx="7770812" cy="1141412"/>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a:lstStyle>
          <a:p>
            <a:pPr>
              <a:defRPr/>
            </a:pPr>
            <a:r>
              <a:rPr lang="de-DE" altLang="de-DE" kern="0">
                <a:latin typeface="Berlin Sans FB" panose="020E0602020502020306" pitchFamily="34" charset="77"/>
              </a:rPr>
              <a:t>         </a:t>
            </a:r>
            <a:r>
              <a:rPr lang="de-DE" altLang="de-DE" kern="0">
                <a:solidFill>
                  <a:srgbClr val="216146"/>
                </a:solidFill>
                <a:latin typeface="Berlin Sans FB" panose="020E0602020502020306" pitchFamily="34" charset="77"/>
              </a:rPr>
              <a:t>Praktische Umsetzung</a:t>
            </a:r>
            <a:endParaRPr lang="de-DE" altLang="de-DE" kern="0" dirty="0">
              <a:solidFill>
                <a:srgbClr val="216146"/>
              </a:solidFill>
              <a:latin typeface="Berlin Sans FB" panose="020E0602020502020306" pitchFamily="34" charset="77"/>
            </a:endParaRPr>
          </a:p>
        </p:txBody>
      </p:sp>
      <p:sp>
        <p:nvSpPr>
          <p:cNvPr id="4" name="Textfeld 3">
            <a:extLst>
              <a:ext uri="{FF2B5EF4-FFF2-40B4-BE49-F238E27FC236}">
                <a16:creationId xmlns:a16="http://schemas.microsoft.com/office/drawing/2014/main" id="{799F9D86-217A-934C-B5C3-DAF44AAE8796}"/>
              </a:ext>
            </a:extLst>
          </p:cNvPr>
          <p:cNvSpPr txBox="1"/>
          <p:nvPr/>
        </p:nvSpPr>
        <p:spPr>
          <a:xfrm>
            <a:off x="958850" y="1662113"/>
            <a:ext cx="8208963" cy="3139321"/>
          </a:xfrm>
          <a:prstGeom prst="rect">
            <a:avLst/>
          </a:prstGeom>
          <a:noFill/>
        </p:spPr>
        <p:txBody>
          <a:bodyPr>
            <a:spAutoFit/>
          </a:bodyPr>
          <a:lstStyle/>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Klassenrat, Schulhofrat, Ferienrat, Schülerparlament </a:t>
            </a:r>
          </a:p>
          <a:p>
            <a:pPr marL="285750" indent="-285750">
              <a:spcBef>
                <a:spcPts val="600"/>
              </a:spcBef>
              <a:buFont typeface="Arial" panose="020B0604020202020204" pitchFamily="34" charset="0"/>
              <a:buChar char="•"/>
              <a:defRPr/>
            </a:pPr>
            <a:r>
              <a:rPr lang="de-DE" sz="2000" dirty="0" err="1">
                <a:solidFill>
                  <a:schemeClr val="tx1"/>
                </a:solidFill>
                <a:latin typeface="Grundschrift" panose="03010100010101010101" pitchFamily="66" charset="0"/>
              </a:rPr>
              <a:t>SuS</a:t>
            </a:r>
            <a:r>
              <a:rPr lang="de-DE" sz="2000" dirty="0">
                <a:solidFill>
                  <a:schemeClr val="tx1"/>
                </a:solidFill>
                <a:latin typeface="Grundschrift" panose="03010100010101010101" pitchFamily="66" charset="0"/>
              </a:rPr>
              <a:t> erleben und praktizieren Selbst- und Mitbestimmung </a:t>
            </a:r>
          </a:p>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SuS fühlen sich eingebunden in Planungs- und Entscheidungsprozesse</a:t>
            </a:r>
          </a:p>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SuS merken, dass sie selbst durch die Beteiligung an Diskussionen, durch Äußerung und Begründung der eigenen Meinung auf das Zusammenleben in der Klasse Einfluss nehmen können.</a:t>
            </a:r>
          </a:p>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Förderung personaler Kompetenzen: Selbstständigkeit, Selbstvertrauen, Verantwortungsfähigkeit, Emotionalität, Kommunikationsfähigkeit</a:t>
            </a:r>
            <a:endParaRPr lang="de-DE" dirty="0">
              <a:solidFill>
                <a:schemeClr val="tx1"/>
              </a:solidFill>
              <a:latin typeface="Grundschrift" panose="03010100010101010101" pitchFamily="66" charset="0"/>
            </a:endParaRPr>
          </a:p>
          <a:p>
            <a:pPr>
              <a:defRPr/>
            </a:pPr>
            <a:endParaRPr lang="de-DE" dirty="0">
              <a:solidFill>
                <a:schemeClr val="tx1"/>
              </a:solidFill>
            </a:endParaRPr>
          </a:p>
        </p:txBody>
      </p:sp>
      <p:pic>
        <p:nvPicPr>
          <p:cNvPr id="23556" name="Picture 3" descr="Stern (orden für präsidenten)">
            <a:extLst>
              <a:ext uri="{FF2B5EF4-FFF2-40B4-BE49-F238E27FC236}">
                <a16:creationId xmlns:a16="http://schemas.microsoft.com/office/drawing/2014/main" id="{50DA7BA3-C921-BF45-B946-D3E91F679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5229225"/>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Bild 16" descr="Schiedsrichter">
            <a:extLst>
              <a:ext uri="{FF2B5EF4-FFF2-40B4-BE49-F238E27FC236}">
                <a16:creationId xmlns:a16="http://schemas.microsoft.com/office/drawing/2014/main" id="{ECA98000-13CC-F541-A278-46A964EE6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5229225"/>
            <a:ext cx="10334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Bildergebnis für klangschalen">
            <a:extLst>
              <a:ext uri="{FF2B5EF4-FFF2-40B4-BE49-F238E27FC236}">
                <a16:creationId xmlns:a16="http://schemas.microsoft.com/office/drawing/2014/main" id="{117EC44E-7539-AF4D-802B-318C8408D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325" y="5251450"/>
            <a:ext cx="12350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Bild 7" descr="http://images.clipartpanda.com/pencil-and-notebook-clipart-9TzEazMjc.jpeg">
            <a:extLst>
              <a:ext uri="{FF2B5EF4-FFF2-40B4-BE49-F238E27FC236}">
                <a16:creationId xmlns:a16="http://schemas.microsoft.com/office/drawing/2014/main" id="{F809FD7C-4283-C143-84E9-0FB077FC9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5176838"/>
            <a:ext cx="1219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Bild 76" descr="Bildergebnis für time timer">
            <a:extLst>
              <a:ext uri="{FF2B5EF4-FFF2-40B4-BE49-F238E27FC236}">
                <a16:creationId xmlns:a16="http://schemas.microsoft.com/office/drawing/2014/main" id="{13B94E00-7668-E64C-99A7-0CE06B730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913" y="5106988"/>
            <a:ext cx="1181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642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133F2452-EFFE-433E-A914-1BF5DF129121}"/>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Schulkonzept - Leitbild</a:t>
            </a:r>
          </a:p>
        </p:txBody>
      </p:sp>
      <p:sp>
        <p:nvSpPr>
          <p:cNvPr id="53251" name="Text Box 2">
            <a:extLst>
              <a:ext uri="{FF2B5EF4-FFF2-40B4-BE49-F238E27FC236}">
                <a16:creationId xmlns:a16="http://schemas.microsoft.com/office/drawing/2014/main" id="{128E6F88-FEEA-4576-838D-DAB33F2572BE}"/>
              </a:ext>
            </a:extLst>
          </p:cNvPr>
          <p:cNvSpPr txBox="1">
            <a:spLocks noChangeArrowheads="1"/>
          </p:cNvSpPr>
          <p:nvPr/>
        </p:nvSpPr>
        <p:spPr bwMode="auto">
          <a:xfrm>
            <a:off x="928688" y="1687513"/>
            <a:ext cx="7715250" cy="3306762"/>
          </a:xfrm>
          <a:prstGeom prst="rect">
            <a:avLst/>
          </a:prstGeom>
          <a:solidFill>
            <a:srgbClr val="9FC5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200"/>
              </a:spcBef>
              <a:buSzPct val="90000"/>
            </a:pPr>
            <a:endParaRPr lang="de-DE" altLang="de-DE" sz="800" b="1">
              <a:solidFill>
                <a:srgbClr val="670F0D"/>
              </a:solidFill>
            </a:endParaRPr>
          </a:p>
          <a:p>
            <a:pPr eaLnBrk="1" hangingPunct="1">
              <a:spcBef>
                <a:spcPts val="900"/>
              </a:spcBef>
              <a:buSzPct val="90000"/>
            </a:pPr>
            <a:r>
              <a:rPr lang="de-DE" altLang="de-DE" sz="4000" b="1">
                <a:solidFill>
                  <a:srgbClr val="670F0D"/>
                </a:solidFill>
              </a:rPr>
              <a:t>Bildung für nachhaltige Entwicklung (BNE) - </a:t>
            </a:r>
            <a:r>
              <a:rPr lang="de-DE" altLang="de-DE" sz="3600">
                <a:solidFill>
                  <a:srgbClr val="670F0D"/>
                </a:solidFill>
              </a:rPr>
              <a:t>Anschlussfähigkeit schaffen und globales Lernen anregen.</a:t>
            </a:r>
          </a:p>
          <a:p>
            <a:pPr eaLnBrk="1" hangingPunct="1">
              <a:spcBef>
                <a:spcPts val="900"/>
              </a:spcBef>
              <a:buSzPct val="90000"/>
            </a:pPr>
            <a:endParaRPr lang="de-DE" altLang="de-DE" sz="3600">
              <a:solidFill>
                <a:srgbClr val="670F0D"/>
              </a:solidFill>
            </a:endParaRPr>
          </a:p>
        </p:txBody>
      </p:sp>
      <p:sp>
        <p:nvSpPr>
          <p:cNvPr id="53252" name="Rectangle 3">
            <a:extLst>
              <a:ext uri="{FF2B5EF4-FFF2-40B4-BE49-F238E27FC236}">
                <a16:creationId xmlns:a16="http://schemas.microsoft.com/office/drawing/2014/main" id="{0CFD608D-8699-4F07-B1AA-CCD3202AA0EF}"/>
              </a:ext>
            </a:extLst>
          </p:cNvPr>
          <p:cNvSpPr>
            <a:spLocks noChangeArrowheads="1"/>
          </p:cNvSpPr>
          <p:nvPr/>
        </p:nvSpPr>
        <p:spPr bwMode="auto">
          <a:xfrm>
            <a:off x="0" y="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pic>
        <p:nvPicPr>
          <p:cNvPr id="53253" name="Picture 4">
            <a:extLst>
              <a:ext uri="{FF2B5EF4-FFF2-40B4-BE49-F238E27FC236}">
                <a16:creationId xmlns:a16="http://schemas.microsoft.com/office/drawing/2014/main" id="{D5F0B43A-8521-4A1D-BCF8-F4F0577D3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40000">
            <a:off x="890588" y="190500"/>
            <a:ext cx="11890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3254" name="Rechteck 5">
            <a:extLst>
              <a:ext uri="{FF2B5EF4-FFF2-40B4-BE49-F238E27FC236}">
                <a16:creationId xmlns:a16="http://schemas.microsoft.com/office/drawing/2014/main" id="{62BD30C6-A216-4D55-9EEA-C70B05ED14D1}"/>
              </a:ext>
            </a:extLst>
          </p:cNvPr>
          <p:cNvSpPr>
            <a:spLocks noChangeArrowheads="1"/>
          </p:cNvSpPr>
          <p:nvPr/>
        </p:nvSpPr>
        <p:spPr bwMode="auto">
          <a:xfrm>
            <a:off x="5929313" y="514350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Clr>
                <a:srgbClr val="000000"/>
              </a:buClr>
              <a:buSzPct val="100000"/>
              <a:buFont typeface="Times New Roman" panose="02020603050405020304" pitchFamily="18" charset="0"/>
              <a:buNone/>
            </a:pPr>
            <a:r>
              <a:rPr lang="de-DE" altLang="de-DE" sz="2400">
                <a:solidFill>
                  <a:schemeClr val="tx1"/>
                </a:solidFill>
              </a:rPr>
              <a:t>www.bne-portal.de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0DF02881-DBE8-46A3-A6E8-F1768BBEB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40000">
            <a:off x="890588" y="190500"/>
            <a:ext cx="11890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5299" name="Rechteck 3">
            <a:extLst>
              <a:ext uri="{FF2B5EF4-FFF2-40B4-BE49-F238E27FC236}">
                <a16:creationId xmlns:a16="http://schemas.microsoft.com/office/drawing/2014/main" id="{2BA682F0-33CC-4ADE-A433-38DD7D397FC9}"/>
              </a:ext>
            </a:extLst>
          </p:cNvPr>
          <p:cNvSpPr>
            <a:spLocks noChangeArrowheads="1"/>
          </p:cNvSpPr>
          <p:nvPr/>
        </p:nvSpPr>
        <p:spPr bwMode="auto">
          <a:xfrm>
            <a:off x="2362200" y="430213"/>
            <a:ext cx="6096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de-DE" altLang="de-DE" sz="4400" dirty="0">
                <a:solidFill>
                  <a:srgbClr val="27483F"/>
                </a:solidFill>
                <a:latin typeface="Berlin Sans FB" panose="020E0602020502020306" pitchFamily="34" charset="0"/>
              </a:rPr>
              <a:t> Wir möchten BNE …</a:t>
            </a:r>
            <a:endParaRPr lang="de-DE" altLang="de-DE" sz="4400" dirty="0">
              <a:solidFill>
                <a:srgbClr val="749DBE"/>
              </a:solidFill>
            </a:endParaRPr>
          </a:p>
        </p:txBody>
      </p:sp>
      <p:sp>
        <p:nvSpPr>
          <p:cNvPr id="55300" name="Rechteck 4">
            <a:extLst>
              <a:ext uri="{FF2B5EF4-FFF2-40B4-BE49-F238E27FC236}">
                <a16:creationId xmlns:a16="http://schemas.microsoft.com/office/drawing/2014/main" id="{C6D0DD9F-99B7-487A-BC8E-4DFE2637993A}"/>
              </a:ext>
            </a:extLst>
          </p:cNvPr>
          <p:cNvSpPr>
            <a:spLocks noChangeArrowheads="1"/>
          </p:cNvSpPr>
          <p:nvPr/>
        </p:nvSpPr>
        <p:spPr bwMode="auto">
          <a:xfrm>
            <a:off x="1065213" y="1620383"/>
            <a:ext cx="8078787"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altLang="de-DE" sz="2000" b="1" dirty="0">
                <a:solidFill>
                  <a:srgbClr val="216146"/>
                </a:solidFill>
              </a:rPr>
              <a:t>... </a:t>
            </a:r>
            <a:r>
              <a:rPr lang="de-DE" sz="1800" b="0" dirty="0">
                <a:solidFill>
                  <a:schemeClr val="tx1"/>
                </a:solidFill>
                <a:effectLst/>
                <a:latin typeface="Grundschrift" panose="03010100010101010101" pitchFamily="66" charset="0"/>
              </a:rPr>
              <a:t>altersangemessen und aktiv betreiben. Unterricht und Schulleben sind u.a. von diesen Zielen geprägt: </a:t>
            </a:r>
            <a:endParaRPr lang="de-DE" sz="2000" dirty="0">
              <a:solidFill>
                <a:schemeClr val="tx1"/>
              </a:solidFill>
              <a:latin typeface="Grundschrift" panose="03010100010101010101" pitchFamily="66" charset="0"/>
            </a:endParaRPr>
          </a:p>
          <a:p>
            <a:pPr marL="285750" indent="-285750">
              <a:buFont typeface="Arial" panose="020B0604020202020204" pitchFamily="34" charset="0"/>
              <a:buChar char="•"/>
            </a:pPr>
            <a:r>
              <a:rPr lang="de-DE" sz="1800" b="0" dirty="0">
                <a:solidFill>
                  <a:schemeClr val="tx1"/>
                </a:solidFill>
                <a:effectLst/>
                <a:latin typeface="Grundschrift" panose="03010100010101010101" pitchFamily="66" charset="0"/>
              </a:rPr>
              <a:t>Vermittlung von Wissen und Fertigkeiten für eine aktive Teilhabe an einer zukunftsfähigen und lebenswerten Gesellschaft, </a:t>
            </a:r>
            <a:endParaRPr lang="de-DE" sz="2000" dirty="0">
              <a:solidFill>
                <a:schemeClr val="tx1"/>
              </a:solidFill>
              <a:effectLst/>
              <a:latin typeface="Grundschrift" panose="03010100010101010101" pitchFamily="66" charset="0"/>
            </a:endParaRPr>
          </a:p>
          <a:p>
            <a:pPr marL="285750" indent="-285750">
              <a:buFont typeface="Arial" panose="020B0604020202020204" pitchFamily="34" charset="0"/>
              <a:buChar char="•"/>
            </a:pPr>
            <a:r>
              <a:rPr lang="de-DE" sz="1800" b="0" dirty="0">
                <a:solidFill>
                  <a:schemeClr val="tx1"/>
                </a:solidFill>
                <a:effectLst/>
                <a:latin typeface="Grundschrift" panose="03010100010101010101" pitchFamily="66" charset="0"/>
              </a:rPr>
              <a:t>Lösungen zusammen mit anderen Menschen aushandeln zu können, </a:t>
            </a:r>
            <a:endParaRPr lang="de-DE" sz="2000" dirty="0">
              <a:solidFill>
                <a:schemeClr val="tx1"/>
              </a:solidFill>
              <a:effectLst/>
              <a:latin typeface="Grundschrift" panose="03010100010101010101" pitchFamily="66" charset="0"/>
            </a:endParaRPr>
          </a:p>
          <a:p>
            <a:pPr marL="285750" indent="-285750">
              <a:buFont typeface="Arial" panose="020B0604020202020204" pitchFamily="34" charset="0"/>
              <a:buChar char="•"/>
            </a:pPr>
            <a:r>
              <a:rPr lang="de-DE" sz="1800" b="0" dirty="0">
                <a:solidFill>
                  <a:schemeClr val="tx1"/>
                </a:solidFill>
                <a:effectLst/>
                <a:latin typeface="Grundschrift" panose="03010100010101010101" pitchFamily="66" charset="0"/>
              </a:rPr>
              <a:t>Meinungsverschiedenheiten konstruktiv austragen zu können, </a:t>
            </a:r>
            <a:endParaRPr lang="de-DE" sz="2000" dirty="0">
              <a:solidFill>
                <a:schemeClr val="tx1"/>
              </a:solidFill>
              <a:effectLst/>
              <a:latin typeface="Grundschrift" panose="03010100010101010101" pitchFamily="66" charset="0"/>
            </a:endParaRPr>
          </a:p>
          <a:p>
            <a:pPr marL="285750" indent="-285750">
              <a:buFont typeface="Arial" panose="020B0604020202020204" pitchFamily="34" charset="0"/>
              <a:buChar char="•"/>
            </a:pPr>
            <a:r>
              <a:rPr lang="de-DE" sz="1800" b="0" dirty="0">
                <a:solidFill>
                  <a:schemeClr val="tx1"/>
                </a:solidFill>
                <a:effectLst/>
                <a:latin typeface="Grundschrift" panose="03010100010101010101" pitchFamily="66" charset="0"/>
              </a:rPr>
              <a:t>Einschätzen zu können, wie unser Handeln auf die soziale und natürliche Umwelt Einfluss nimmt/ nehmen kann. </a:t>
            </a:r>
            <a:endParaRPr lang="de-DE" sz="2000" dirty="0">
              <a:solidFill>
                <a:schemeClr val="tx1"/>
              </a:solidFill>
              <a:effectLst/>
              <a:latin typeface="Grundschrift" panose="03010100010101010101" pitchFamily="66" charset="0"/>
            </a:endParaRPr>
          </a:p>
          <a:p>
            <a:pPr algn="ctr">
              <a:spcAft>
                <a:spcPts val="1200"/>
              </a:spcAft>
            </a:pPr>
            <a:endParaRPr lang="de-DE" altLang="de-DE" sz="2000" b="1" dirty="0">
              <a:solidFill>
                <a:srgbClr val="216146"/>
              </a:solidFill>
              <a:latin typeface="Grundschrift" panose="03010100010101010101" pitchFamily="66" charset="0"/>
            </a:endParaRPr>
          </a:p>
        </p:txBody>
      </p:sp>
      <p:pic>
        <p:nvPicPr>
          <p:cNvPr id="3" name="Grafik 2" descr="Ein Bild, das Papierprodukt, Im Haus, Sammlung, Papier enthält.&#10;&#10;Automatisch generierte Beschreibung">
            <a:extLst>
              <a:ext uri="{FF2B5EF4-FFF2-40B4-BE49-F238E27FC236}">
                <a16:creationId xmlns:a16="http://schemas.microsoft.com/office/drawing/2014/main" id="{39BE9AC2-615B-3396-48AF-C1DBD997DBF9}"/>
              </a:ext>
            </a:extLst>
          </p:cNvPr>
          <p:cNvPicPr>
            <a:picLocks noChangeAspect="1"/>
          </p:cNvPicPr>
          <p:nvPr/>
        </p:nvPicPr>
        <p:blipFill>
          <a:blip r:embed="rId4"/>
          <a:stretch>
            <a:fillRect/>
          </a:stretch>
        </p:blipFill>
        <p:spPr>
          <a:xfrm rot="16200000">
            <a:off x="1389694" y="3735069"/>
            <a:ext cx="2638148" cy="3042285"/>
          </a:xfrm>
          <a:prstGeom prst="rect">
            <a:avLst/>
          </a:prstGeom>
        </p:spPr>
      </p:pic>
      <p:grpSp>
        <p:nvGrpSpPr>
          <p:cNvPr id="8" name="Gruppieren 7">
            <a:extLst>
              <a:ext uri="{FF2B5EF4-FFF2-40B4-BE49-F238E27FC236}">
                <a16:creationId xmlns:a16="http://schemas.microsoft.com/office/drawing/2014/main" id="{0029F973-3928-8195-2BA0-0A2A67DF9553}"/>
              </a:ext>
            </a:extLst>
          </p:cNvPr>
          <p:cNvGrpSpPr/>
          <p:nvPr/>
        </p:nvGrpSpPr>
        <p:grpSpPr>
          <a:xfrm>
            <a:off x="4551511" y="4928589"/>
            <a:ext cx="4370320" cy="1651165"/>
            <a:chOff x="0" y="0"/>
            <a:chExt cx="5320606" cy="1880870"/>
          </a:xfrm>
        </p:grpSpPr>
        <p:pic>
          <p:nvPicPr>
            <p:cNvPr id="11" name="Grafik 10" descr="Ein Bild, das Text, Frucht, Papier, Papierprodukt enthält.&#10;&#10;Automatisch generierte Beschreibung">
              <a:extLst>
                <a:ext uri="{FF2B5EF4-FFF2-40B4-BE49-F238E27FC236}">
                  <a16:creationId xmlns:a16="http://schemas.microsoft.com/office/drawing/2014/main" id="{4CA13D15-9703-2DD7-6838-E859C61F46EF}"/>
                </a:ext>
              </a:extLst>
            </p:cNvPr>
            <p:cNvPicPr>
              <a:picLocks noChangeAspect="1"/>
            </p:cNvPicPr>
            <p:nvPr/>
          </p:nvPicPr>
          <p:blipFill>
            <a:blip r:embed="rId5"/>
            <a:stretch>
              <a:fillRect/>
            </a:stretch>
          </p:blipFill>
          <p:spPr>
            <a:xfrm>
              <a:off x="0" y="0"/>
              <a:ext cx="2496820" cy="1872615"/>
            </a:xfrm>
            <a:prstGeom prst="rect">
              <a:avLst/>
            </a:prstGeom>
          </p:spPr>
        </p:pic>
        <p:pic>
          <p:nvPicPr>
            <p:cNvPr id="12" name="Grafik 11" descr="Ein Bild, das Text, Handschrift, Klebezettel, Papierprodukt enthält.&#10;&#10;Automatisch generierte Beschreibung">
              <a:extLst>
                <a:ext uri="{FF2B5EF4-FFF2-40B4-BE49-F238E27FC236}">
                  <a16:creationId xmlns:a16="http://schemas.microsoft.com/office/drawing/2014/main" id="{083429DC-E652-CAAD-473F-BB565EB852B7}"/>
                </a:ext>
              </a:extLst>
            </p:cNvPr>
            <p:cNvPicPr>
              <a:picLocks noChangeAspect="1"/>
            </p:cNvPicPr>
            <p:nvPr/>
          </p:nvPicPr>
          <p:blipFill>
            <a:blip r:embed="rId6"/>
            <a:stretch>
              <a:fillRect/>
            </a:stretch>
          </p:blipFill>
          <p:spPr>
            <a:xfrm>
              <a:off x="2812356" y="0"/>
              <a:ext cx="2508250" cy="1880870"/>
            </a:xfrm>
            <a:prstGeom prst="rect">
              <a:avLst/>
            </a:prstGeom>
          </p:spPr>
        </p:pic>
      </p:grpSp>
      <p:pic>
        <p:nvPicPr>
          <p:cNvPr id="10" name="Grafik 9" descr="Ein Bild, das Im Haus, Kleidung, Wand, Handschrift enthält.&#10;&#10;Automatisch generierte Beschreibung">
            <a:extLst>
              <a:ext uri="{FF2B5EF4-FFF2-40B4-BE49-F238E27FC236}">
                <a16:creationId xmlns:a16="http://schemas.microsoft.com/office/drawing/2014/main" id="{0C612592-ADC7-429E-6547-AFB926AF6ED0}"/>
              </a:ext>
            </a:extLst>
          </p:cNvPr>
          <p:cNvPicPr>
            <a:picLocks noChangeAspect="1"/>
          </p:cNvPicPr>
          <p:nvPr/>
        </p:nvPicPr>
        <p:blipFill>
          <a:blip r:embed="rId7"/>
          <a:srcRect t="9379"/>
          <a:stretch/>
        </p:blipFill>
        <p:spPr>
          <a:xfrm>
            <a:off x="6228184" y="3645024"/>
            <a:ext cx="2113912" cy="153567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a:extLst>
              <a:ext uri="{FF2B5EF4-FFF2-40B4-BE49-F238E27FC236}">
                <a16:creationId xmlns:a16="http://schemas.microsoft.com/office/drawing/2014/main" id="{1D30ACFD-34DD-4E39-A176-B32CC62BAECF}"/>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dirty="0">
                <a:solidFill>
                  <a:srgbClr val="000000"/>
                </a:solidFill>
                <a:latin typeface="Times New Roman" panose="02020603050405020304" pitchFamily="18" charset="0"/>
              </a:rPr>
              <a:t>          </a:t>
            </a:r>
            <a:r>
              <a:rPr lang="de-DE" altLang="de-DE" sz="4400" dirty="0">
                <a:solidFill>
                  <a:srgbClr val="27483F"/>
                </a:solidFill>
                <a:cs typeface="Arial" panose="020B0604020202020204" pitchFamily="34" charset="0"/>
              </a:rPr>
              <a:t>Ausblick</a:t>
            </a:r>
          </a:p>
        </p:txBody>
      </p:sp>
      <p:sp>
        <p:nvSpPr>
          <p:cNvPr id="63491" name="Text Box 2">
            <a:extLst>
              <a:ext uri="{FF2B5EF4-FFF2-40B4-BE49-F238E27FC236}">
                <a16:creationId xmlns:a16="http://schemas.microsoft.com/office/drawing/2014/main" id="{6B6A550F-B13E-400B-8AA1-3E0B1365E1FD}"/>
              </a:ext>
            </a:extLst>
          </p:cNvPr>
          <p:cNvSpPr txBox="1">
            <a:spLocks noChangeArrowheads="1"/>
          </p:cNvSpPr>
          <p:nvPr/>
        </p:nvSpPr>
        <p:spPr bwMode="auto">
          <a:xfrm>
            <a:off x="832048" y="1649341"/>
            <a:ext cx="8132439" cy="47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0"/>
              </a:spcBef>
              <a:buClr>
                <a:srgbClr val="A0C6BA"/>
              </a:buClr>
              <a:buSzPct val="90000"/>
              <a:buFont typeface="Wingdings" pitchFamily="2" charset="2"/>
              <a:buChar char="v"/>
            </a:pPr>
            <a:r>
              <a:rPr lang="de-DE" altLang="de-DE" sz="1600" dirty="0">
                <a:solidFill>
                  <a:srgbClr val="000000"/>
                </a:solidFill>
                <a:latin typeface="Avenir Book" panose="02000503020000020003" pitchFamily="2" charset="0"/>
              </a:rPr>
              <a:t>Der Neubau: 3 Gebäudetrakte mit Mensa und 8 Klassen mit Differenzierungsräumen und einem Kunstfachraum ist abgeschlossen. </a:t>
            </a:r>
            <a:br>
              <a:rPr lang="de-DE" altLang="de-DE" sz="1600" dirty="0">
                <a:solidFill>
                  <a:srgbClr val="000000"/>
                </a:solidFill>
                <a:latin typeface="Avenir Book" panose="02000503020000020003" pitchFamily="2" charset="0"/>
              </a:rPr>
            </a:br>
            <a:r>
              <a:rPr lang="de-DE" altLang="de-DE" sz="1600" dirty="0">
                <a:solidFill>
                  <a:srgbClr val="000000"/>
                </a:solidFill>
                <a:latin typeface="Avenir Book" panose="02000503020000020003" pitchFamily="2" charset="0"/>
              </a:rPr>
              <a:t>Auch die Turnhalle wurde saniert. </a:t>
            </a:r>
            <a:br>
              <a:rPr lang="de-DE" altLang="de-DE" sz="1600" dirty="0">
                <a:solidFill>
                  <a:srgbClr val="000000"/>
                </a:solidFill>
                <a:latin typeface="Avenir Book" panose="02000503020000020003" pitchFamily="2" charset="0"/>
              </a:rPr>
            </a:br>
            <a:r>
              <a:rPr lang="de-DE" altLang="de-DE" sz="1600" dirty="0">
                <a:solidFill>
                  <a:srgbClr val="000000"/>
                </a:solidFill>
                <a:latin typeface="Avenir Book" panose="02000503020000020003" pitchFamily="2" charset="0"/>
              </a:rPr>
              <a:t>Der Schulhof wurde neu gestaltet. </a:t>
            </a:r>
          </a:p>
          <a:p>
            <a:pPr eaLnBrk="1" hangingPunct="1">
              <a:spcBef>
                <a:spcPts val="0"/>
              </a:spcBef>
              <a:buClr>
                <a:srgbClr val="A0C6BA"/>
              </a:buClr>
              <a:buSzPct val="90000"/>
              <a:buFont typeface="Wingdings" pitchFamily="2" charset="2"/>
              <a:buChar char="v"/>
            </a:pPr>
            <a:endParaRPr lang="de-DE" altLang="de-DE" sz="1600" dirty="0">
              <a:solidFill>
                <a:srgbClr val="000000"/>
              </a:solidFill>
              <a:latin typeface="Avenir Book" panose="02000503020000020003" pitchFamily="2" charset="0"/>
            </a:endParaRP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Aktuell wird im Altbau saniert: </a:t>
            </a:r>
            <a:b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b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Neben Brandschutzarbeiten erhalten alle Klassen </a:t>
            </a:r>
            <a:r>
              <a:rPr kumimoji="0" lang="de-DE" altLang="de-DE" sz="1600" b="0" i="0" u="none" strike="noStrike" kern="1200" cap="none" spc="0" normalizeH="0" baseline="0" noProof="0" dirty="0" err="1">
                <a:ln>
                  <a:noFill/>
                </a:ln>
                <a:solidFill>
                  <a:srgbClr val="000000"/>
                </a:solidFill>
                <a:effectLst/>
                <a:uLnTx/>
                <a:uFillTx/>
                <a:latin typeface="Avenir Book" panose="02000503020000020003" pitchFamily="2" charset="0"/>
              </a:rPr>
              <a:t>e</a:t>
            </a:r>
            <a:r>
              <a:rPr lang="de-DE" altLang="de-DE" sz="1600" dirty="0" err="1">
                <a:solidFill>
                  <a:srgbClr val="000000"/>
                </a:solidFill>
                <a:latin typeface="Avenir Book" panose="02000503020000020003" pitchFamily="2" charset="0"/>
              </a:rPr>
              <a:t>inen</a:t>
            </a:r>
            <a:r>
              <a:rPr lang="de-DE" altLang="de-DE" sz="1600" dirty="0">
                <a:solidFill>
                  <a:srgbClr val="000000"/>
                </a:solidFill>
                <a:latin typeface="Avenir Book" panose="02000503020000020003" pitchFamily="2" charset="0"/>
              </a:rPr>
              <a:t> Anstrich </a:t>
            </a:r>
            <a:br>
              <a:rPr lang="de-DE" altLang="de-DE" sz="1600" dirty="0">
                <a:solidFill>
                  <a:srgbClr val="000000"/>
                </a:solidFill>
                <a:latin typeface="Avenir Book" panose="02000503020000020003" pitchFamily="2" charset="0"/>
              </a:rPr>
            </a:br>
            <a:r>
              <a:rPr lang="de-DE" altLang="de-DE" sz="1600" dirty="0">
                <a:solidFill>
                  <a:srgbClr val="000000"/>
                </a:solidFill>
                <a:latin typeface="Avenir Book" panose="02000503020000020003" pitchFamily="2" charset="0"/>
              </a:rPr>
              <a:t>und </a:t>
            </a: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im Erdgeschoss einen </a:t>
            </a:r>
            <a:r>
              <a:rPr lang="de-DE" altLang="de-DE" sz="1600" dirty="0">
                <a:solidFill>
                  <a:srgbClr val="000000"/>
                </a:solidFill>
                <a:latin typeface="Avenir Book" panose="02000503020000020003" pitchFamily="2" charset="0"/>
              </a:rPr>
              <a:t>neuen Fußboden.</a:t>
            </a:r>
          </a:p>
          <a:p>
            <a:pPr marL="0" marR="0" lvl="0" indent="0" algn="l" defTabSz="449263" rtl="0" eaLnBrk="1" fontAlgn="base" latinLnBrk="0" hangingPunct="1">
              <a:lnSpc>
                <a:spcPct val="100000"/>
              </a:lnSpc>
              <a:spcBef>
                <a:spcPts val="500"/>
              </a:spcBef>
              <a:spcAft>
                <a:spcPct val="0"/>
              </a:spcAft>
              <a:buClr>
                <a:srgbClr val="A0C6BA"/>
              </a:buClr>
              <a:buSzPct val="90000"/>
              <a:tabLst/>
              <a:defRPr/>
            </a:pPr>
            <a:r>
              <a:rPr lang="de-DE" altLang="de-DE" sz="1600" dirty="0">
                <a:solidFill>
                  <a:srgbClr val="000000"/>
                </a:solidFill>
                <a:latin typeface="Avenir Book" panose="02000503020000020003" pitchFamily="2" charset="0"/>
              </a:rPr>
              <a:t>     Im Laufe des</a:t>
            </a: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 Schuljahres 2024/25 soll dies nutzbar sein. </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Bei entsprechender Anmeldezahl wird im Sommer 2025/26 </a:t>
            </a:r>
            <a:r>
              <a:rPr kumimoji="0" lang="de-DE" altLang="de-DE" b="1" i="0" u="none" strike="noStrike" kern="1200" cap="none" spc="0" normalizeH="0" baseline="0" noProof="0" dirty="0">
                <a:ln>
                  <a:noFill/>
                </a:ln>
                <a:solidFill>
                  <a:srgbClr val="000000"/>
                </a:solidFill>
                <a:effectLst/>
                <a:uLnTx/>
                <a:uFillTx/>
                <a:latin typeface="Avenir Book" panose="02000503020000020003" pitchFamily="2" charset="0"/>
              </a:rPr>
              <a:t>neben den </a:t>
            </a:r>
            <a:r>
              <a:rPr kumimoji="0" lang="de-DE" altLang="de-DE" b="1" i="0" u="none" strike="noStrike" kern="1200" cap="none" spc="0" normalizeH="0" baseline="0" noProof="0" dirty="0" err="1">
                <a:ln>
                  <a:noFill/>
                </a:ln>
                <a:solidFill>
                  <a:srgbClr val="000000"/>
                </a:solidFill>
                <a:effectLst/>
                <a:uLnTx/>
                <a:uFillTx/>
                <a:latin typeface="Avenir Book" panose="02000503020000020003" pitchFamily="2" charset="0"/>
              </a:rPr>
              <a:t>Jül</a:t>
            </a:r>
            <a:r>
              <a:rPr kumimoji="0" lang="de-DE" altLang="de-DE" b="1" i="0" u="none" strike="noStrike" kern="1200" cap="none" spc="0" normalizeH="0" baseline="0" noProof="0" dirty="0">
                <a:ln>
                  <a:noFill/>
                </a:ln>
                <a:solidFill>
                  <a:srgbClr val="000000"/>
                </a:solidFill>
                <a:effectLst/>
                <a:uLnTx/>
                <a:uFillTx/>
                <a:latin typeface="Avenir Book" panose="02000503020000020003" pitchFamily="2" charset="0"/>
              </a:rPr>
              <a:t>-Klassen eine weitere Klasse für Erstklässler eröffnet. </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Diese jahrgangshomogene Klasse wird eng mit unseren übrigen vorhandenen </a:t>
            </a:r>
            <a:r>
              <a:rPr lang="de-DE" altLang="de-DE" b="1" dirty="0" err="1">
                <a:solidFill>
                  <a:srgbClr val="000000"/>
                </a:solidFill>
                <a:latin typeface="Avenir Book" panose="02000503020000020003" pitchFamily="2" charset="0"/>
              </a:rPr>
              <a:t>jül</a:t>
            </a:r>
            <a:r>
              <a:rPr lang="de-DE" altLang="de-DE" b="1" dirty="0">
                <a:solidFill>
                  <a:srgbClr val="000000"/>
                </a:solidFill>
                <a:latin typeface="Avenir Book" panose="02000503020000020003" pitchFamily="2" charset="0"/>
              </a:rPr>
              <a:t>-Klassen verzahnt.</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Genauso verfahren wir in den folgenden Schuljahren. </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Voraussichtlich zum SJ 28/29 werden diese „neuen Klassen“ zu weiteren </a:t>
            </a:r>
            <a:r>
              <a:rPr lang="de-DE" altLang="de-DE" b="1" dirty="0" err="1">
                <a:solidFill>
                  <a:srgbClr val="000000"/>
                </a:solidFill>
                <a:latin typeface="Avenir Book" panose="02000503020000020003" pitchFamily="2" charset="0"/>
              </a:rPr>
              <a:t>Jül</a:t>
            </a:r>
            <a:r>
              <a:rPr lang="de-DE" altLang="de-DE" b="1" dirty="0">
                <a:solidFill>
                  <a:srgbClr val="000000"/>
                </a:solidFill>
                <a:latin typeface="Avenir Book" panose="02000503020000020003" pitchFamily="2" charset="0"/>
              </a:rPr>
              <a:t>-Klassen kombiniert. </a:t>
            </a:r>
          </a:p>
        </p:txBody>
      </p:sp>
      <p:pic>
        <p:nvPicPr>
          <p:cNvPr id="63492" name="Picture 3">
            <a:extLst>
              <a:ext uri="{FF2B5EF4-FFF2-40B4-BE49-F238E27FC236}">
                <a16:creationId xmlns:a16="http://schemas.microsoft.com/office/drawing/2014/main" id="{5195F1B2-FBA3-41D1-A2C2-423B6C43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Grafik 3" descr="Ein Bild, das Himmel, draußen, Straße, Personen enthält.&#10;&#10;Automatisch generierte Beschreibung">
            <a:extLst>
              <a:ext uri="{FF2B5EF4-FFF2-40B4-BE49-F238E27FC236}">
                <a16:creationId xmlns:a16="http://schemas.microsoft.com/office/drawing/2014/main" id="{BE10E1A7-0234-5240-8744-BEFCFC80F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738" y="2204864"/>
            <a:ext cx="1660062" cy="1754538"/>
          </a:xfrm>
          <a:prstGeom prst="rect">
            <a:avLst/>
          </a:prstGeom>
        </p:spPr>
      </p:pic>
    </p:spTree>
    <p:extLst>
      <p:ext uri="{BB962C8B-B14F-4D97-AF65-F5344CB8AC3E}">
        <p14:creationId xmlns:p14="http://schemas.microsoft.com/office/powerpoint/2010/main" val="37126185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8D7D8EAB-2422-45BE-8986-35C87FE4E37B}"/>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000">
                <a:solidFill>
                  <a:srgbClr val="27483F"/>
                </a:solidFill>
                <a:latin typeface="Berlin Sans FB" panose="020E0602020502020306" pitchFamily="34" charset="0"/>
              </a:rPr>
              <a:t>Schule mit Programm</a:t>
            </a:r>
          </a:p>
        </p:txBody>
      </p:sp>
      <p:sp>
        <p:nvSpPr>
          <p:cNvPr id="12291" name="Text Box 2">
            <a:extLst>
              <a:ext uri="{FF2B5EF4-FFF2-40B4-BE49-F238E27FC236}">
                <a16:creationId xmlns:a16="http://schemas.microsoft.com/office/drawing/2014/main" id="{4A781C18-D293-4D85-BB34-DA40D888EE5E}"/>
              </a:ext>
            </a:extLst>
          </p:cNvPr>
          <p:cNvSpPr txBox="1">
            <a:spLocks noChangeArrowheads="1"/>
          </p:cNvSpPr>
          <p:nvPr/>
        </p:nvSpPr>
        <p:spPr bwMode="auto">
          <a:xfrm>
            <a:off x="4857750" y="2143125"/>
            <a:ext cx="3810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900"/>
              </a:spcBef>
              <a:buSzPct val="90000"/>
            </a:pPr>
            <a:r>
              <a:rPr lang="de-DE" altLang="de-DE" sz="3200" b="1">
                <a:solidFill>
                  <a:srgbClr val="670F0D"/>
                </a:solidFill>
              </a:rPr>
              <a:t> </a:t>
            </a:r>
            <a:r>
              <a:rPr lang="de-DE" altLang="de-DE" sz="4400" b="1">
                <a:solidFill>
                  <a:srgbClr val="670F0D"/>
                </a:solidFill>
              </a:rPr>
              <a:t>I</a:t>
            </a:r>
            <a:r>
              <a:rPr lang="de-DE" altLang="de-DE" sz="3600" b="1">
                <a:solidFill>
                  <a:srgbClr val="000000"/>
                </a:solidFill>
              </a:rPr>
              <a:t>nklusive </a:t>
            </a:r>
          </a:p>
          <a:p>
            <a:pPr eaLnBrk="1" hangingPunct="1">
              <a:spcBef>
                <a:spcPts val="900"/>
              </a:spcBef>
              <a:buSzPct val="90000"/>
            </a:pPr>
            <a:r>
              <a:rPr lang="de-DE" altLang="de-DE" sz="4400" b="1">
                <a:solidFill>
                  <a:srgbClr val="670F0D"/>
                </a:solidFill>
              </a:rPr>
              <a:t>O</a:t>
            </a:r>
            <a:r>
              <a:rPr lang="de-DE" altLang="de-DE" sz="3600" b="1">
                <a:solidFill>
                  <a:srgbClr val="000000"/>
                </a:solidFill>
              </a:rPr>
              <a:t>ffene</a:t>
            </a:r>
          </a:p>
          <a:p>
            <a:pPr eaLnBrk="1" hangingPunct="1">
              <a:spcBef>
                <a:spcPts val="900"/>
              </a:spcBef>
              <a:buSzPct val="90000"/>
            </a:pPr>
            <a:r>
              <a:rPr lang="de-DE" altLang="de-DE" sz="4400" b="1">
                <a:solidFill>
                  <a:srgbClr val="670F0D"/>
                </a:solidFill>
              </a:rPr>
              <a:t>G</a:t>
            </a:r>
            <a:r>
              <a:rPr lang="de-DE" altLang="de-DE" sz="3600" b="1">
                <a:solidFill>
                  <a:srgbClr val="000000"/>
                </a:solidFill>
              </a:rPr>
              <a:t>anztags-</a:t>
            </a:r>
          </a:p>
          <a:p>
            <a:pPr eaLnBrk="1" hangingPunct="1">
              <a:spcBef>
                <a:spcPts val="900"/>
              </a:spcBef>
              <a:buSzPct val="90000"/>
            </a:pPr>
            <a:r>
              <a:rPr lang="de-DE" altLang="de-DE" sz="4400" b="1">
                <a:solidFill>
                  <a:srgbClr val="670F0D"/>
                </a:solidFill>
              </a:rPr>
              <a:t>S</a:t>
            </a:r>
            <a:r>
              <a:rPr lang="de-DE" altLang="de-DE" sz="3600" b="1">
                <a:solidFill>
                  <a:srgbClr val="000000"/>
                </a:solidFill>
              </a:rPr>
              <a:t>chule </a:t>
            </a:r>
          </a:p>
          <a:p>
            <a:pPr eaLnBrk="1" hangingPunct="1">
              <a:spcBef>
                <a:spcPts val="1000"/>
              </a:spcBef>
              <a:buSzPct val="90000"/>
            </a:pPr>
            <a:r>
              <a:rPr lang="de-DE" altLang="de-DE" sz="3600" b="1">
                <a:solidFill>
                  <a:srgbClr val="670F0D"/>
                </a:solidFill>
              </a:rPr>
              <a:t>  </a:t>
            </a:r>
            <a:r>
              <a:rPr lang="de-DE" altLang="de-DE" sz="800" b="1">
                <a:solidFill>
                  <a:srgbClr val="670F0D"/>
                </a:solidFill>
              </a:rPr>
              <a:t> </a:t>
            </a:r>
            <a:r>
              <a:rPr lang="de-DE" altLang="de-DE" sz="4000" b="1">
                <a:solidFill>
                  <a:srgbClr val="670F0D"/>
                </a:solidFill>
              </a:rPr>
              <a:t>Kretzerstraße</a:t>
            </a:r>
          </a:p>
          <a:p>
            <a:pPr eaLnBrk="1" hangingPunct="1">
              <a:spcBef>
                <a:spcPts val="1000"/>
              </a:spcBef>
              <a:buSzPct val="90000"/>
            </a:pPr>
            <a:endParaRPr lang="de-DE" altLang="de-DE" sz="4000" b="1">
              <a:solidFill>
                <a:srgbClr val="670F0D"/>
              </a:solidFill>
            </a:endParaRPr>
          </a:p>
        </p:txBody>
      </p:sp>
      <p:pic>
        <p:nvPicPr>
          <p:cNvPr id="12292" name="Picture 3">
            <a:extLst>
              <a:ext uri="{FF2B5EF4-FFF2-40B4-BE49-F238E27FC236}">
                <a16:creationId xmlns:a16="http://schemas.microsoft.com/office/drawing/2014/main" id="{86FD3BC2-43D0-42E4-AF66-939A2335C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3" name="Picture 4">
            <a:extLst>
              <a:ext uri="{FF2B5EF4-FFF2-40B4-BE49-F238E27FC236}">
                <a16:creationId xmlns:a16="http://schemas.microsoft.com/office/drawing/2014/main" id="{56A71276-5CDC-4C04-94EA-0D6A3466E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95475"/>
            <a:ext cx="3810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0C376A8B-336B-4AF1-B120-3BE5F9C15DC4}"/>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Von der Kita in die Schule</a:t>
            </a:r>
          </a:p>
        </p:txBody>
      </p:sp>
      <p:sp>
        <p:nvSpPr>
          <p:cNvPr id="57347" name="Text Box 2">
            <a:extLst>
              <a:ext uri="{FF2B5EF4-FFF2-40B4-BE49-F238E27FC236}">
                <a16:creationId xmlns:a16="http://schemas.microsoft.com/office/drawing/2014/main" id="{EC895373-84A5-48DF-BF05-6CBFA1C713B7}"/>
              </a:ext>
            </a:extLst>
          </p:cNvPr>
          <p:cNvSpPr txBox="1">
            <a:spLocks noChangeArrowheads="1"/>
          </p:cNvSpPr>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700"/>
              </a:spcBef>
              <a:buClr>
                <a:srgbClr val="A0C6BA"/>
              </a:buClr>
              <a:buSzPct val="90000"/>
              <a:buFont typeface="Wingdings" panose="05000000000000000000" pitchFamily="2" charset="2"/>
              <a:buChar char=""/>
            </a:pPr>
            <a:endParaRPr lang="de-DE" altLang="de-DE" sz="2800" dirty="0">
              <a:solidFill>
                <a:srgbClr val="27483F"/>
              </a:solidFill>
            </a:endParaRP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Feststellung der Schulfähigkeit</a:t>
            </a: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Ergänzung des sozialen Lernens durch initiiertes fachliches Lernen.</a:t>
            </a: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Schuleingangsphase 1 bis 3 Jahre</a:t>
            </a: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Unterstützung in der Schuleingangsphase durch unsere Sozialpädagogische Fachkraft Frau Specks</a:t>
            </a:r>
          </a:p>
          <a:p>
            <a:pPr eaLnBrk="1" hangingPunct="1">
              <a:spcBef>
                <a:spcPts val="700"/>
              </a:spcBef>
              <a:buClr>
                <a:srgbClr val="A0C6BA"/>
              </a:buClr>
              <a:buSzPct val="90000"/>
              <a:buFont typeface="Wingdings" panose="05000000000000000000" pitchFamily="2" charset="2"/>
              <a:buNone/>
            </a:pPr>
            <a:endParaRPr lang="de-DE" altLang="de-DE" sz="2800" dirty="0">
              <a:solidFill>
                <a:srgbClr val="27483F"/>
              </a:solidFill>
            </a:endParaRPr>
          </a:p>
          <a:p>
            <a:pPr eaLnBrk="1" hangingPunct="1">
              <a:spcBef>
                <a:spcPts val="700"/>
              </a:spcBef>
              <a:buClr>
                <a:srgbClr val="A0C6BA"/>
              </a:buClr>
              <a:buSzPct val="90000"/>
              <a:buFont typeface="Wingdings" panose="05000000000000000000" pitchFamily="2" charset="2"/>
              <a:buNone/>
            </a:pPr>
            <a:endParaRPr lang="de-DE" altLang="de-DE" sz="2800" dirty="0">
              <a:solidFill>
                <a:srgbClr val="27483F"/>
              </a:solidFill>
            </a:endParaRPr>
          </a:p>
        </p:txBody>
      </p:sp>
      <p:pic>
        <p:nvPicPr>
          <p:cNvPr id="57348" name="Picture 3">
            <a:extLst>
              <a:ext uri="{FF2B5EF4-FFF2-40B4-BE49-F238E27FC236}">
                <a16:creationId xmlns:a16="http://schemas.microsoft.com/office/drawing/2014/main" id="{77FE78A8-CE32-483D-8BDD-31E2D8F8B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a:extLst>
              <a:ext uri="{FF2B5EF4-FFF2-40B4-BE49-F238E27FC236}">
                <a16:creationId xmlns:a16="http://schemas.microsoft.com/office/drawing/2014/main" id="{07AFC100-E8EA-495F-BEE9-F5475668DDC9}"/>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Anmeldeverfahren</a:t>
            </a:r>
          </a:p>
        </p:txBody>
      </p:sp>
      <p:sp>
        <p:nvSpPr>
          <p:cNvPr id="59395" name="Text Box 2">
            <a:extLst>
              <a:ext uri="{FF2B5EF4-FFF2-40B4-BE49-F238E27FC236}">
                <a16:creationId xmlns:a16="http://schemas.microsoft.com/office/drawing/2014/main" id="{47848240-C342-456A-9905-9604BC4BDB9D}"/>
              </a:ext>
            </a:extLst>
          </p:cNvPr>
          <p:cNvSpPr txBox="1">
            <a:spLocks noChangeArrowheads="1"/>
          </p:cNvSpPr>
          <p:nvPr/>
        </p:nvSpPr>
        <p:spPr bwMode="auto">
          <a:xfrm>
            <a:off x="683568" y="1420814"/>
            <a:ext cx="7546032" cy="488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ts val="500"/>
              </a:spcBef>
              <a:buClr>
                <a:srgbClr val="A0C6BA"/>
              </a:buClr>
              <a:buSzPct val="90000"/>
            </a:pPr>
            <a:endParaRPr lang="de-DE" altLang="de-DE" sz="2000" dirty="0">
              <a:solidFill>
                <a:srgbClr val="000000"/>
              </a:solidFill>
            </a:endParaRPr>
          </a:p>
          <a:p>
            <a:pPr marL="0" indent="0" eaLnBrk="1" hangingPunct="1">
              <a:spcBef>
                <a:spcPts val="500"/>
              </a:spcBef>
              <a:buClr>
                <a:srgbClr val="A0C6BA"/>
              </a:buClr>
              <a:buSzPct val="90000"/>
            </a:pPr>
            <a:r>
              <a:rPr lang="de-DE" altLang="de-DE" sz="2000" b="1" dirty="0">
                <a:solidFill>
                  <a:srgbClr val="000000"/>
                </a:solidFill>
                <a:latin typeface="Berlin Sans FB" panose="020E0602020502020306" pitchFamily="34" charset="77"/>
              </a:rPr>
              <a:t>     </a:t>
            </a:r>
            <a:r>
              <a:rPr lang="de-DE" altLang="de-DE" sz="2000" b="1" dirty="0">
                <a:solidFill>
                  <a:srgbClr val="000000"/>
                </a:solidFill>
                <a:cs typeface="Arial" panose="020B0604020202020204" pitchFamily="34" charset="0"/>
              </a:rPr>
              <a:t>Elterninformation Schulneulinge:</a:t>
            </a:r>
            <a:r>
              <a:rPr lang="de-DE" altLang="de-DE" sz="2000" dirty="0">
                <a:solidFill>
                  <a:srgbClr val="000000"/>
                </a:solidFill>
                <a:cs typeface="Arial" panose="020B0604020202020204" pitchFamily="34" charset="0"/>
              </a:rPr>
              <a:t> </a:t>
            </a:r>
            <a:endParaRPr lang="de-DE" altLang="de-DE" dirty="0">
              <a:solidFill>
                <a:srgbClr val="000000"/>
              </a:solidFill>
              <a:cs typeface="Arial" panose="020B0604020202020204" pitchFamily="34" charset="0"/>
            </a:endParaRPr>
          </a:p>
          <a:p>
            <a:pPr marL="0" indent="0" eaLnBrk="1" hangingPunct="1">
              <a:spcBef>
                <a:spcPts val="500"/>
              </a:spcBef>
              <a:buClr>
                <a:srgbClr val="A0C6BA"/>
              </a:buClr>
              <a:buSzPct val="90000"/>
            </a:pPr>
            <a:r>
              <a:rPr lang="de-DE" altLang="de-DE" sz="2000" dirty="0">
                <a:solidFill>
                  <a:srgbClr val="000000"/>
                </a:solidFill>
                <a:cs typeface="Arial" panose="020B0604020202020204" pitchFamily="34" charset="0"/>
              </a:rPr>
              <a:t>     in Form dieser PPP</a:t>
            </a:r>
          </a:p>
          <a:p>
            <a:pPr marL="0" indent="0" eaLnBrk="1" hangingPunct="1">
              <a:spcBef>
                <a:spcPts val="500"/>
              </a:spcBef>
              <a:buClr>
                <a:srgbClr val="A0C6BA"/>
              </a:buClr>
              <a:buSzPct val="90000"/>
            </a:pPr>
            <a:endParaRPr lang="de-DE" altLang="de-DE" sz="2000" dirty="0">
              <a:solidFill>
                <a:srgbClr val="000000"/>
              </a:solidFill>
              <a:cs typeface="Arial" panose="020B0604020202020204" pitchFamily="34" charset="0"/>
            </a:endParaRPr>
          </a:p>
          <a:p>
            <a:pPr marL="0" indent="0" eaLnBrk="1" hangingPunct="1">
              <a:spcBef>
                <a:spcPts val="500"/>
              </a:spcBef>
              <a:buClr>
                <a:srgbClr val="A0C6BA"/>
              </a:buClr>
              <a:buSzPct val="90000"/>
            </a:pPr>
            <a:r>
              <a:rPr lang="de-DE" altLang="de-DE" sz="2000" b="1" dirty="0">
                <a:solidFill>
                  <a:srgbClr val="000000"/>
                </a:solidFill>
                <a:cs typeface="Arial" panose="020B0604020202020204" pitchFamily="34" charset="0"/>
              </a:rPr>
              <a:t>     Tag der offenen Tür 04.10.2024, 08.45-10.15 Uhr</a:t>
            </a:r>
          </a:p>
          <a:p>
            <a:pPr marL="0" indent="0" eaLnBrk="1" hangingPunct="1">
              <a:spcBef>
                <a:spcPts val="500"/>
              </a:spcBef>
              <a:buClr>
                <a:srgbClr val="A0C6BA"/>
              </a:buClr>
              <a:buSzPct val="90000"/>
            </a:pPr>
            <a:endParaRPr lang="de-DE" altLang="de-DE" sz="2000" dirty="0">
              <a:solidFill>
                <a:srgbClr val="000000"/>
              </a:solidFill>
              <a:cs typeface="Arial" panose="020B0604020202020204" pitchFamily="34" charset="0"/>
            </a:endParaRPr>
          </a:p>
          <a:p>
            <a:pPr marL="0" lvl="0" indent="0">
              <a:spcAft>
                <a:spcPts val="0"/>
              </a:spcAft>
              <a:buSzPts val="1000"/>
              <a:tabLst>
                <a:tab pos="457200" algn="l"/>
              </a:tabLst>
            </a:pPr>
            <a:r>
              <a:rPr lang="de-DE" altLang="de-DE" sz="2000" b="1" dirty="0">
                <a:solidFill>
                  <a:srgbClr val="000000"/>
                </a:solidFill>
                <a:cs typeface="Arial" panose="020B0604020202020204" pitchFamily="34" charset="0"/>
              </a:rPr>
              <a:t>     Buchung eines Termins zur Schulanmeldung auf unserer      	Homepage: </a:t>
            </a:r>
            <a:br>
              <a:rPr lang="de-DE" altLang="de-DE" sz="2000" dirty="0">
                <a:solidFill>
                  <a:srgbClr val="000000"/>
                </a:solidFill>
                <a:cs typeface="Arial" panose="020B0604020202020204" pitchFamily="34" charset="0"/>
              </a:rPr>
            </a:br>
            <a:r>
              <a:rPr lang="de-DE" altLang="de-DE" sz="2000" dirty="0">
                <a:solidFill>
                  <a:srgbClr val="000000"/>
                </a:solidFill>
                <a:cs typeface="Arial" panose="020B0604020202020204" pitchFamily="34" charset="0"/>
              </a:rPr>
              <a:t>     </a:t>
            </a:r>
            <a:endParaRPr lang="de-DE" dirty="0">
              <a:solidFill>
                <a:srgbClr val="FF6600"/>
              </a:solidFill>
              <a:ea typeface="Times New Roman" panose="02020603050405020304" pitchFamily="18" charset="0"/>
              <a:cs typeface="Arial" panose="020B0604020202020204" pitchFamily="34" charset="0"/>
            </a:endParaRPr>
          </a:p>
          <a:p>
            <a:pPr marL="0" lvl="0" indent="0">
              <a:spcAft>
                <a:spcPts val="0"/>
              </a:spcAft>
              <a:buSzPts val="1000"/>
              <a:tabLst>
                <a:tab pos="457200" algn="l"/>
              </a:tabLst>
            </a:pPr>
            <a:r>
              <a:rPr lang="de-DE" sz="2000" b="1" dirty="0">
                <a:solidFill>
                  <a:srgbClr val="FF6600"/>
                </a:solidFill>
                <a:ea typeface="Calibri" panose="020F0502020204030204" pitchFamily="34" charset="0"/>
                <a:cs typeface="Arial" panose="020B0604020202020204" pitchFamily="34" charset="0"/>
              </a:rPr>
              <a:t>     </a:t>
            </a:r>
            <a:r>
              <a:rPr lang="de-DE" sz="2000" b="1" dirty="0">
                <a:solidFill>
                  <a:srgbClr val="7030A0"/>
                </a:solidFill>
                <a:ea typeface="Calibri" panose="020F0502020204030204" pitchFamily="34" charset="0"/>
                <a:cs typeface="Arial" panose="020B0604020202020204" pitchFamily="34" charset="0"/>
                <a:hlinkClick r:id="rId3"/>
              </a:rPr>
              <a:t>https://www.terminland.de/iogs.kretzerstr/</a:t>
            </a:r>
            <a:endParaRPr lang="de-DE" sz="2000" b="1" dirty="0">
              <a:solidFill>
                <a:srgbClr val="7030A0"/>
              </a:solidFill>
              <a:ea typeface="Calibri" panose="020F0502020204030204" pitchFamily="34" charset="0"/>
              <a:cs typeface="Arial" panose="020B0604020202020204" pitchFamily="34" charset="0"/>
            </a:endParaRPr>
          </a:p>
          <a:p>
            <a:pPr marL="0" lvl="0" indent="0">
              <a:spcAft>
                <a:spcPts val="0"/>
              </a:spcAft>
              <a:buSzPts val="1000"/>
              <a:tabLst>
                <a:tab pos="457200" algn="l"/>
              </a:tabLst>
            </a:pPr>
            <a:endParaRPr lang="de-DE" sz="2000" b="1" dirty="0">
              <a:solidFill>
                <a:srgbClr val="7030A0"/>
              </a:solidFill>
              <a:ea typeface="Calibri" panose="020F0502020204030204" pitchFamily="34" charset="0"/>
              <a:cs typeface="Arial" panose="020B0604020202020204" pitchFamily="34" charset="0"/>
            </a:endParaRPr>
          </a:p>
          <a:p>
            <a:pPr marL="0" lvl="0" indent="0" algn="ctr">
              <a:spcAft>
                <a:spcPts val="0"/>
              </a:spcAft>
              <a:buSzPts val="1000"/>
              <a:tabLst>
                <a:tab pos="457200" algn="l"/>
              </a:tabLst>
            </a:pPr>
            <a:r>
              <a:rPr lang="de-DE" altLang="de-DE" sz="2000" dirty="0">
                <a:solidFill>
                  <a:srgbClr val="000000"/>
                </a:solidFill>
              </a:rPr>
              <a:t>   </a:t>
            </a:r>
          </a:p>
        </p:txBody>
      </p:sp>
      <p:pic>
        <p:nvPicPr>
          <p:cNvPr id="59396" name="Picture 3">
            <a:extLst>
              <a:ext uri="{FF2B5EF4-FFF2-40B4-BE49-F238E27FC236}">
                <a16:creationId xmlns:a16="http://schemas.microsoft.com/office/drawing/2014/main" id="{3D199EA6-E1C0-4292-8809-35BBB247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6" name="Picture 2">
            <a:extLst>
              <a:ext uri="{FF2B5EF4-FFF2-40B4-BE49-F238E27FC236}">
                <a16:creationId xmlns:a16="http://schemas.microsoft.com/office/drawing/2014/main" id="{E2C4F55C-A039-39A2-F92C-5ABA4FAB0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460" y="4941266"/>
            <a:ext cx="1270000" cy="1224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a:extLst>
              <a:ext uri="{FF2B5EF4-FFF2-40B4-BE49-F238E27FC236}">
                <a16:creationId xmlns:a16="http://schemas.microsoft.com/office/drawing/2014/main" id="{6C14DBC9-9D12-4BD2-A182-DF177C08AD50}"/>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SzPct val="100000"/>
            </a:pPr>
            <a:r>
              <a:rPr lang="de-DE" altLang="de-DE" sz="3600" dirty="0">
                <a:solidFill>
                  <a:srgbClr val="27483F"/>
                </a:solidFill>
                <a:latin typeface="Berlin Sans FB" panose="020E0602020502020306" pitchFamily="34" charset="0"/>
              </a:rPr>
              <a:t>	Tag der offenen Tür</a:t>
            </a:r>
          </a:p>
          <a:p>
            <a:pPr algn="ctr" eaLnBrk="1" hangingPunct="1">
              <a:buSzPct val="100000"/>
            </a:pPr>
            <a:r>
              <a:rPr lang="de-DE" altLang="de-DE" sz="3600" dirty="0">
                <a:solidFill>
                  <a:srgbClr val="27483F"/>
                </a:solidFill>
                <a:latin typeface="Berlin Sans FB" panose="020E0602020502020306" pitchFamily="34" charset="0"/>
              </a:rPr>
              <a:t>Mo 04.10.24,  08.45-10.15</a:t>
            </a:r>
          </a:p>
        </p:txBody>
      </p:sp>
      <p:sp>
        <p:nvSpPr>
          <p:cNvPr id="61443" name="Text Box 2">
            <a:extLst>
              <a:ext uri="{FF2B5EF4-FFF2-40B4-BE49-F238E27FC236}">
                <a16:creationId xmlns:a16="http://schemas.microsoft.com/office/drawing/2014/main" id="{3DA57B5A-22C4-45E7-A6D4-EFCD500430F9}"/>
              </a:ext>
            </a:extLst>
          </p:cNvPr>
          <p:cNvSpPr txBox="1">
            <a:spLocks noChangeArrowheads="1"/>
          </p:cNvSpPr>
          <p:nvPr/>
        </p:nvSpPr>
        <p:spPr bwMode="auto">
          <a:xfrm>
            <a:off x="857250" y="1772816"/>
            <a:ext cx="777240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Ab 08.40 Möglichkeit der Orientierung/ Informationen in der Mensa</a:t>
            </a:r>
          </a:p>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08.45 Unterrichtsstart in allen </a:t>
            </a:r>
            <a:r>
              <a:rPr lang="de-DE" dirty="0">
                <a:solidFill>
                  <a:schemeClr val="tx1"/>
                </a:solidFill>
                <a:ea typeface="Calibri" panose="020F0502020204030204" pitchFamily="34" charset="0"/>
              </a:rPr>
              <a:t>K</a:t>
            </a:r>
            <a:r>
              <a:rPr lang="de-DE" sz="1800" dirty="0">
                <a:solidFill>
                  <a:schemeClr val="tx1"/>
                </a:solidFill>
                <a:effectLst/>
                <a:latin typeface="Arial" panose="020B0604020202020204" pitchFamily="34" charset="0"/>
                <a:ea typeface="Calibri" panose="020F0502020204030204" pitchFamily="34" charset="0"/>
              </a:rPr>
              <a:t>lassen</a:t>
            </a:r>
          </a:p>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10.15 Ende </a:t>
            </a:r>
            <a:r>
              <a:rPr lang="de-DE" sz="1800" dirty="0" err="1">
                <a:solidFill>
                  <a:schemeClr val="tx1"/>
                </a:solidFill>
                <a:effectLst/>
                <a:latin typeface="Arial" panose="020B0604020202020204" pitchFamily="34" charset="0"/>
                <a:ea typeface="Calibri" panose="020F0502020204030204" pitchFamily="34" charset="0"/>
              </a:rPr>
              <a:t>ToT</a:t>
            </a:r>
            <a:r>
              <a:rPr lang="de-DE" sz="1800" dirty="0">
                <a:solidFill>
                  <a:schemeClr val="tx1"/>
                </a:solidFill>
                <a:effectLst/>
                <a:latin typeface="Arial" panose="020B0604020202020204" pitchFamily="34" charset="0"/>
                <a:ea typeface="Calibri" panose="020F0502020204030204" pitchFamily="34" charset="0"/>
              </a:rPr>
              <a:t>. Wir bitten darum den Schulhof spätestens dann zu verlassen, weil die Frühstücks- und Hofpause in den Klassen nun startet.</a:t>
            </a:r>
          </a:p>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 </a:t>
            </a:r>
          </a:p>
          <a:p>
            <a:pPr>
              <a:lnSpc>
                <a:spcPct val="107000"/>
              </a:lnSpc>
              <a:spcAft>
                <a:spcPts val="600"/>
              </a:spcAft>
            </a:pPr>
            <a:r>
              <a:rPr lang="de-DE" dirty="0">
                <a:solidFill>
                  <a:schemeClr val="tx1"/>
                </a:solidFill>
                <a:effectLst/>
                <a:latin typeface="Arial" panose="020B0604020202020204" pitchFamily="34" charset="0"/>
                <a:ea typeface="Calibri" panose="020F0502020204030204" pitchFamily="34" charset="0"/>
              </a:rPr>
              <a:t>Im Hinblick auf die vielen Menschen im Gebäude und unsere heterogene Schülerschaft bitten wir Sie um Ihre Mithilfe</a:t>
            </a:r>
            <a:r>
              <a:rPr lang="de-DE" sz="1400" dirty="0">
                <a:solidFill>
                  <a:schemeClr val="tx1"/>
                </a:solidFill>
                <a:effectLst/>
                <a:latin typeface="Arial" panose="020B0604020202020204" pitchFamily="34" charset="0"/>
                <a:ea typeface="Calibri" panose="020F0502020204030204" pitchFamily="34" charset="0"/>
              </a:rPr>
              <a:t>: </a:t>
            </a:r>
          </a:p>
          <a:p>
            <a:pPr marL="342900" lvl="0" indent="-342900">
              <a:lnSpc>
                <a:spcPct val="107000"/>
              </a:lnSpc>
              <a:buFont typeface="Symbol" pitchFamily="2" charset="2"/>
              <a:buChar char=""/>
            </a:pPr>
            <a:r>
              <a:rPr lang="de-DE" sz="1600" dirty="0">
                <a:solidFill>
                  <a:schemeClr val="tx1"/>
                </a:solidFill>
                <a:effectLst/>
                <a:latin typeface="Arial" panose="020B0604020202020204" pitchFamily="34" charset="0"/>
                <a:ea typeface="Calibri" panose="020F0502020204030204" pitchFamily="34" charset="0"/>
              </a:rPr>
              <a:t>Halten Sie bitte die Türen frei. Achten Sie bitte darauf, dass die Schulkinder</a:t>
            </a:r>
            <a:r>
              <a:rPr lang="de-DE" sz="1600" dirty="0">
                <a:effectLst/>
                <a:latin typeface="Arial" panose="020B0604020202020204" pitchFamily="34" charset="0"/>
                <a:ea typeface="Calibri" panose="020F0502020204030204" pitchFamily="34" charset="0"/>
              </a:rPr>
              <a:t> </a:t>
            </a:r>
            <a:r>
              <a:rPr lang="de-DE" sz="1600" dirty="0">
                <a:solidFill>
                  <a:schemeClr val="tx1"/>
                </a:solidFill>
                <a:effectLst/>
                <a:latin typeface="Arial" panose="020B0604020202020204" pitchFamily="34" charset="0"/>
                <a:ea typeface="Calibri" panose="020F0502020204030204" pitchFamily="34" charset="0"/>
              </a:rPr>
              <a:t>sich frei bewegen können.</a:t>
            </a:r>
          </a:p>
          <a:p>
            <a:pPr marL="342900" lvl="0" indent="-342900">
              <a:lnSpc>
                <a:spcPct val="107000"/>
              </a:lnSpc>
              <a:buFont typeface="Symbol" pitchFamily="2" charset="2"/>
              <a:buChar char=""/>
            </a:pPr>
            <a:r>
              <a:rPr lang="de-DE" sz="1600" dirty="0">
                <a:solidFill>
                  <a:schemeClr val="tx1"/>
                </a:solidFill>
                <a:effectLst/>
                <a:latin typeface="Arial" panose="020B0604020202020204" pitchFamily="34" charset="0"/>
                <a:ea typeface="Calibri" panose="020F0502020204030204" pitchFamily="34" charset="0"/>
              </a:rPr>
              <a:t>Bitte halten Sie die Flüsterlautstärke ein. </a:t>
            </a:r>
          </a:p>
          <a:p>
            <a:pPr marL="342900" lvl="0" indent="-342900">
              <a:lnSpc>
                <a:spcPct val="107000"/>
              </a:lnSpc>
              <a:buFont typeface="Symbol" pitchFamily="2" charset="2"/>
              <a:buChar char=""/>
            </a:pPr>
            <a:r>
              <a:rPr lang="de-DE" sz="1600" dirty="0">
                <a:solidFill>
                  <a:schemeClr val="tx1"/>
                </a:solidFill>
                <a:effectLst/>
                <a:latin typeface="Arial" panose="020B0604020202020204" pitchFamily="34" charset="0"/>
                <a:ea typeface="Calibri" panose="020F0502020204030204" pitchFamily="34" charset="0"/>
              </a:rPr>
              <a:t>Bitte achten Sie den Datenschutz und machen keine Aufnahmen. Handys bitte ausstellen. </a:t>
            </a:r>
          </a:p>
          <a:p>
            <a:pPr marL="342900" lvl="0" indent="-342900">
              <a:lnSpc>
                <a:spcPct val="107000"/>
              </a:lnSpc>
              <a:spcAft>
                <a:spcPts val="600"/>
              </a:spcAft>
              <a:buFont typeface="Symbol" pitchFamily="2" charset="2"/>
              <a:buChar char=""/>
            </a:pPr>
            <a:r>
              <a:rPr lang="de-DE" sz="1600" dirty="0">
                <a:solidFill>
                  <a:schemeClr val="tx1"/>
                </a:solidFill>
                <a:effectLst/>
                <a:latin typeface="Arial" panose="020B0604020202020204" pitchFamily="34" charset="0"/>
                <a:ea typeface="Calibri" panose="020F0502020204030204" pitchFamily="34" charset="0"/>
              </a:rPr>
              <a:t>Nutzen Sie bitte auch die Blicke durch die Flurfenster in die Klassenräume. </a:t>
            </a:r>
          </a:p>
          <a:p>
            <a:pPr algn="ctr">
              <a:lnSpc>
                <a:spcPct val="107000"/>
              </a:lnSpc>
              <a:spcAft>
                <a:spcPts val="600"/>
              </a:spcAft>
            </a:pPr>
            <a:endParaRPr lang="de-DE" sz="1400" dirty="0">
              <a:solidFill>
                <a:schemeClr val="tx1"/>
              </a:solidFill>
              <a:effectLst/>
              <a:latin typeface="Arial" panose="020B0604020202020204" pitchFamily="34" charset="0"/>
              <a:ea typeface="Calibri" panose="020F0502020204030204" pitchFamily="34" charset="0"/>
            </a:endParaRPr>
          </a:p>
          <a:p>
            <a:pPr algn="ctr">
              <a:lnSpc>
                <a:spcPct val="107000"/>
              </a:lnSpc>
              <a:spcAft>
                <a:spcPts val="600"/>
              </a:spcAft>
            </a:pPr>
            <a:r>
              <a:rPr lang="de-DE" dirty="0">
                <a:solidFill>
                  <a:schemeClr val="tx1"/>
                </a:solidFill>
                <a:effectLst/>
                <a:latin typeface="Arial" panose="020B0604020202020204" pitchFamily="34" charset="0"/>
                <a:ea typeface="Calibri" panose="020F0502020204030204" pitchFamily="34" charset="0"/>
              </a:rPr>
              <a:t>Vielen Dank für Ihr Verständnis</a:t>
            </a:r>
          </a:p>
          <a:p>
            <a:pPr>
              <a:lnSpc>
                <a:spcPct val="107000"/>
              </a:lnSpc>
              <a:spcAft>
                <a:spcPts val="600"/>
              </a:spcAft>
            </a:pPr>
            <a:r>
              <a:rPr lang="de-DE" sz="1400" dirty="0">
                <a:solidFill>
                  <a:schemeClr val="tx1"/>
                </a:solidFill>
                <a:effectLst/>
                <a:latin typeface="Arial" panose="020B0604020202020204" pitchFamily="34" charset="0"/>
                <a:ea typeface="Calibri" panose="020F0502020204030204" pitchFamily="34" charset="0"/>
              </a:rPr>
              <a:t> </a:t>
            </a: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p:txBody>
      </p:sp>
      <p:pic>
        <p:nvPicPr>
          <p:cNvPr id="61444" name="Picture 3">
            <a:extLst>
              <a:ext uri="{FF2B5EF4-FFF2-40B4-BE49-F238E27FC236}">
                <a16:creationId xmlns:a16="http://schemas.microsoft.com/office/drawing/2014/main" id="{7A812194-B440-4006-B4F6-1F0D2AEC2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a:extLst>
              <a:ext uri="{FF2B5EF4-FFF2-40B4-BE49-F238E27FC236}">
                <a16:creationId xmlns:a16="http://schemas.microsoft.com/office/drawing/2014/main" id="{6C14DBC9-9D12-4BD2-A182-DF177C08AD50}"/>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Anmeldeverfahren</a:t>
            </a:r>
          </a:p>
        </p:txBody>
      </p:sp>
      <p:sp>
        <p:nvSpPr>
          <p:cNvPr id="61443" name="Text Box 2">
            <a:extLst>
              <a:ext uri="{FF2B5EF4-FFF2-40B4-BE49-F238E27FC236}">
                <a16:creationId xmlns:a16="http://schemas.microsoft.com/office/drawing/2014/main" id="{3DA57B5A-22C4-45E7-A6D4-EFCD500430F9}"/>
              </a:ext>
            </a:extLst>
          </p:cNvPr>
          <p:cNvSpPr txBox="1">
            <a:spLocks noChangeArrowheads="1"/>
          </p:cNvSpPr>
          <p:nvPr/>
        </p:nvSpPr>
        <p:spPr bwMode="auto">
          <a:xfrm>
            <a:off x="857250" y="2214562"/>
            <a:ext cx="7772400" cy="409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Anmeldetage nach Terminvereinbarung</a:t>
            </a:r>
            <a:r>
              <a:rPr lang="de-DE" altLang="de-DE" sz="2000" dirty="0">
                <a:solidFill>
                  <a:srgbClr val="000000"/>
                </a:solidFill>
              </a:rPr>
              <a:t>: </a:t>
            </a:r>
            <a:br>
              <a:rPr lang="de-DE" altLang="de-DE" sz="2000" dirty="0">
                <a:solidFill>
                  <a:srgbClr val="000000"/>
                </a:solidFill>
              </a:rPr>
            </a:br>
            <a:r>
              <a:rPr lang="de-DE" altLang="de-DE" sz="2000" dirty="0">
                <a:solidFill>
                  <a:srgbClr val="000000"/>
                </a:solidFill>
              </a:rPr>
              <a:t>Montag, </a:t>
            </a:r>
            <a:r>
              <a:rPr lang="de-DE" altLang="de-DE" sz="2000" dirty="0">
                <a:solidFill>
                  <a:srgbClr val="000000"/>
                </a:solidFill>
                <a:highlight>
                  <a:srgbClr val="FFFF00"/>
                </a:highlight>
              </a:rPr>
              <a:t>07.10. </a:t>
            </a:r>
            <a:r>
              <a:rPr lang="de-DE" altLang="de-DE" sz="2000" dirty="0">
                <a:solidFill>
                  <a:srgbClr val="000000"/>
                </a:solidFill>
              </a:rPr>
              <a:t>bis Donnerstag</a:t>
            </a:r>
            <a:r>
              <a:rPr lang="de-DE" altLang="de-DE" sz="2000" dirty="0">
                <a:solidFill>
                  <a:srgbClr val="000000"/>
                </a:solidFill>
                <a:highlight>
                  <a:srgbClr val="FFFF00"/>
                </a:highlight>
              </a:rPr>
              <a:t>, 10.10.2024 </a:t>
            </a:r>
            <a:r>
              <a:rPr lang="de-DE" altLang="de-DE" sz="2000" dirty="0">
                <a:solidFill>
                  <a:srgbClr val="000000"/>
                </a:solidFill>
              </a:rPr>
              <a:t>für </a:t>
            </a:r>
            <a:r>
              <a:rPr lang="de-DE" altLang="de-DE" sz="2000" dirty="0">
                <a:solidFill>
                  <a:srgbClr val="000000"/>
                </a:solidFill>
                <a:highlight>
                  <a:srgbClr val="FFFF00"/>
                </a:highlight>
              </a:rPr>
              <a:t>„Regelkinder“,</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Dienstag,</a:t>
            </a:r>
            <a:r>
              <a:rPr lang="de-DE" altLang="de-DE" sz="2000" dirty="0">
                <a:solidFill>
                  <a:srgbClr val="000000"/>
                </a:solidFill>
                <a:highlight>
                  <a:srgbClr val="FFFF00"/>
                </a:highlight>
              </a:rPr>
              <a:t> 29.10. </a:t>
            </a:r>
            <a:r>
              <a:rPr lang="de-DE" altLang="de-DE" sz="2000" dirty="0">
                <a:solidFill>
                  <a:srgbClr val="000000"/>
                </a:solidFill>
              </a:rPr>
              <a:t>und Mittwoch, </a:t>
            </a:r>
            <a:r>
              <a:rPr lang="de-DE" altLang="de-DE" sz="2000" dirty="0">
                <a:solidFill>
                  <a:srgbClr val="000000"/>
                </a:solidFill>
                <a:highlight>
                  <a:srgbClr val="FFFF00"/>
                </a:highlight>
              </a:rPr>
              <a:t>30.10.24 </a:t>
            </a:r>
            <a:r>
              <a:rPr lang="de-DE" altLang="de-DE" sz="2000" dirty="0">
                <a:solidFill>
                  <a:srgbClr val="000000"/>
                </a:solidFill>
              </a:rPr>
              <a:t>für</a:t>
            </a:r>
            <a:r>
              <a:rPr lang="de-DE" altLang="de-DE" sz="2000" dirty="0">
                <a:solidFill>
                  <a:srgbClr val="000000"/>
                </a:solidFill>
                <a:highlight>
                  <a:srgbClr val="FFFF00"/>
                </a:highlight>
              </a:rPr>
              <a:t> Kinder mit vermutetem oder festgestelltem sonderpädagogischen Unterstützungsbedarf</a:t>
            </a:r>
          </a:p>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Ausgefüllter Anmeldebogen </a:t>
            </a:r>
            <a:r>
              <a:rPr lang="de-DE" altLang="de-DE" sz="2000" dirty="0">
                <a:solidFill>
                  <a:srgbClr val="000000"/>
                </a:solidFill>
              </a:rPr>
              <a:t>(Rückseite des Anschreibens der Stadt Köln), Erst- </a:t>
            </a:r>
            <a:r>
              <a:rPr lang="de-DE" altLang="de-DE" sz="2000" u="sng" dirty="0">
                <a:solidFill>
                  <a:srgbClr val="000000"/>
                </a:solidFill>
              </a:rPr>
              <a:t>und</a:t>
            </a:r>
            <a:r>
              <a:rPr lang="de-DE" altLang="de-DE" sz="2000" dirty="0">
                <a:solidFill>
                  <a:srgbClr val="000000"/>
                </a:solidFill>
              </a:rPr>
              <a:t> Zweitwunsch angeben, beide Sorge-berechtigten müssen unterschreiben.</a:t>
            </a:r>
          </a:p>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Personalausweis</a:t>
            </a:r>
            <a:r>
              <a:rPr lang="de-DE" altLang="de-DE" sz="2000" dirty="0">
                <a:solidFill>
                  <a:srgbClr val="000000"/>
                </a:solidFill>
              </a:rPr>
              <a:t> des anmeldenden Elternteils</a:t>
            </a:r>
          </a:p>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Geburtsurkunde, Impfausweis</a:t>
            </a:r>
            <a:r>
              <a:rPr lang="de-DE" altLang="de-DE" sz="2000" dirty="0">
                <a:solidFill>
                  <a:srgbClr val="000000"/>
                </a:solidFill>
              </a:rPr>
              <a:t> des Kindes</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Entgegennahme der Anmeldungen – noch keine Aufnahme an der Schule</a:t>
            </a: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p:txBody>
      </p:sp>
      <p:pic>
        <p:nvPicPr>
          <p:cNvPr id="61444" name="Picture 3">
            <a:extLst>
              <a:ext uri="{FF2B5EF4-FFF2-40B4-BE49-F238E27FC236}">
                <a16:creationId xmlns:a16="http://schemas.microsoft.com/office/drawing/2014/main" id="{7A812194-B440-4006-B4F6-1F0D2AEC2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374906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a:extLst>
              <a:ext uri="{FF2B5EF4-FFF2-40B4-BE49-F238E27FC236}">
                <a16:creationId xmlns:a16="http://schemas.microsoft.com/office/drawing/2014/main" id="{1D30ACFD-34DD-4E39-A176-B32CC62BAECF}"/>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Anmeldeverfahren</a:t>
            </a:r>
          </a:p>
        </p:txBody>
      </p:sp>
      <p:sp>
        <p:nvSpPr>
          <p:cNvPr id="63491" name="Text Box 2">
            <a:extLst>
              <a:ext uri="{FF2B5EF4-FFF2-40B4-BE49-F238E27FC236}">
                <a16:creationId xmlns:a16="http://schemas.microsoft.com/office/drawing/2014/main" id="{6B6A550F-B13E-400B-8AA1-3E0B1365E1FD}"/>
              </a:ext>
            </a:extLst>
          </p:cNvPr>
          <p:cNvSpPr txBox="1">
            <a:spLocks noChangeArrowheads="1"/>
          </p:cNvSpPr>
          <p:nvPr/>
        </p:nvSpPr>
        <p:spPr bwMode="auto">
          <a:xfrm>
            <a:off x="928688" y="1989138"/>
            <a:ext cx="7772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Anmeldung für die OGS</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Termin beim Gesundheitsamt: Überprüfung der körperlich-motorischen Voraussetzungen der Schulfähigkeit.</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Aufnahmegespräche und „Schulspiel“.</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Bei höherer Nachfrage als Schulplätze: </a:t>
            </a:r>
            <a:br>
              <a:rPr lang="de-DE" altLang="de-DE" sz="2000" dirty="0">
                <a:solidFill>
                  <a:srgbClr val="000000"/>
                </a:solidFill>
              </a:rPr>
            </a:br>
            <a:r>
              <a:rPr lang="de-DE" altLang="de-DE" sz="2000" dirty="0">
                <a:solidFill>
                  <a:srgbClr val="000000"/>
                </a:solidFill>
              </a:rPr>
              <a:t>Auswahl nach festgelegten Kriterien – die nächstgelegene Grundschule  ist als erstes Auswahlkriterium des Schulträgers festgelegt, ebenso die Härtefallregelung. </a:t>
            </a:r>
            <a:br>
              <a:rPr lang="de-DE" altLang="de-DE" sz="2000" dirty="0">
                <a:solidFill>
                  <a:srgbClr val="000000"/>
                </a:solidFill>
              </a:rPr>
            </a:br>
            <a:r>
              <a:rPr lang="de-DE" altLang="de-DE" sz="2000" dirty="0">
                <a:solidFill>
                  <a:srgbClr val="000000"/>
                </a:solidFill>
              </a:rPr>
              <a:t>Weiteres Kriterium an unserer Schule: Geschwisterkinder</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Aufnahmebestätigungen werden verschickt.</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Bestätigung der OGS-Plätze.</a:t>
            </a: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p:txBody>
      </p:sp>
      <p:pic>
        <p:nvPicPr>
          <p:cNvPr id="63492" name="Picture 3">
            <a:extLst>
              <a:ext uri="{FF2B5EF4-FFF2-40B4-BE49-F238E27FC236}">
                <a16:creationId xmlns:a16="http://schemas.microsoft.com/office/drawing/2014/main" id="{5195F1B2-FBA3-41D1-A2C2-423B6C43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95A4BD94-EFEB-4E78-978A-4F648841F5A4}"/>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Vielen Dank </a:t>
            </a:r>
            <a:br>
              <a:rPr lang="de-DE" altLang="de-DE" sz="4400">
                <a:solidFill>
                  <a:srgbClr val="27483F"/>
                </a:solidFill>
                <a:latin typeface="Berlin Sans FB" panose="020E0602020502020306" pitchFamily="34" charset="0"/>
              </a:rPr>
            </a:br>
            <a:r>
              <a:rPr lang="de-DE" altLang="de-DE" sz="4400">
                <a:solidFill>
                  <a:srgbClr val="27483F"/>
                </a:solidFill>
                <a:latin typeface="Berlin Sans FB" panose="020E0602020502020306" pitchFamily="34" charset="0"/>
              </a:rPr>
              <a:t>                     für Ihr Interesse!</a:t>
            </a:r>
          </a:p>
        </p:txBody>
      </p:sp>
      <p:sp>
        <p:nvSpPr>
          <p:cNvPr id="65539" name="Text Box 2">
            <a:extLst>
              <a:ext uri="{FF2B5EF4-FFF2-40B4-BE49-F238E27FC236}">
                <a16:creationId xmlns:a16="http://schemas.microsoft.com/office/drawing/2014/main" id="{9CE5E459-A0A0-47DC-8F3C-FA4BBD5F9826}"/>
              </a:ext>
            </a:extLst>
          </p:cNvPr>
          <p:cNvSpPr txBox="1">
            <a:spLocks noChangeArrowheads="1"/>
          </p:cNvSpPr>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SzPct val="90000"/>
            </a:pPr>
            <a:endParaRPr lang="de-DE" altLang="de-DE" sz="2000">
              <a:solidFill>
                <a:srgbClr val="000000"/>
              </a:solidFill>
            </a:endParaRPr>
          </a:p>
          <a:p>
            <a:pPr eaLnBrk="1" hangingPunct="1">
              <a:spcBef>
                <a:spcPts val="500"/>
              </a:spcBef>
              <a:buClr>
                <a:srgbClr val="A0C6BA"/>
              </a:buClr>
              <a:buSzPct val="90000"/>
              <a:buFont typeface="Wingdings" panose="05000000000000000000" pitchFamily="2" charset="2"/>
              <a:buNone/>
            </a:pPr>
            <a:endParaRPr lang="de-DE" altLang="de-DE" sz="2000">
              <a:solidFill>
                <a:srgbClr val="000000"/>
              </a:solidFill>
            </a:endParaRPr>
          </a:p>
          <a:p>
            <a:pPr eaLnBrk="1" hangingPunct="1">
              <a:spcBef>
                <a:spcPts val="500"/>
              </a:spcBef>
              <a:buSzPct val="90000"/>
            </a:pPr>
            <a:endParaRPr lang="de-DE" altLang="de-DE" sz="2000">
              <a:solidFill>
                <a:srgbClr val="000000"/>
              </a:solidFill>
            </a:endParaRPr>
          </a:p>
        </p:txBody>
      </p:sp>
      <p:pic>
        <p:nvPicPr>
          <p:cNvPr id="65540" name="Picture 3">
            <a:extLst>
              <a:ext uri="{FF2B5EF4-FFF2-40B4-BE49-F238E27FC236}">
                <a16:creationId xmlns:a16="http://schemas.microsoft.com/office/drawing/2014/main" id="{9F6ADDC3-2571-40DA-84BF-530B9A2D4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3" name="Picture 4">
            <a:extLst>
              <a:ext uri="{FF2B5EF4-FFF2-40B4-BE49-F238E27FC236}">
                <a16:creationId xmlns:a16="http://schemas.microsoft.com/office/drawing/2014/main" id="{3CEE1B7A-78EC-45B4-9949-DBF1C65D0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928813"/>
            <a:ext cx="6286500" cy="4191000"/>
          </a:xfrm>
          <a:prstGeom prst="rect">
            <a:avLst/>
          </a:prstGeom>
          <a:noFill/>
          <a:ln>
            <a:noFill/>
          </a:ln>
          <a:effectLst>
            <a:outerShdw blurRad="63500" dist="38184" dir="2700000" algn="ctr" rotWithShape="0">
              <a:srgbClr val="000000">
                <a:alpha val="4303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8031E34C-8483-40FF-B137-8A290359CF8D}"/>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Schulkonzept - Leitbild</a:t>
            </a:r>
          </a:p>
        </p:txBody>
      </p:sp>
      <p:sp>
        <p:nvSpPr>
          <p:cNvPr id="14339" name="Text Box 2">
            <a:extLst>
              <a:ext uri="{FF2B5EF4-FFF2-40B4-BE49-F238E27FC236}">
                <a16:creationId xmlns:a16="http://schemas.microsoft.com/office/drawing/2014/main" id="{AA8A2375-4CC6-4085-85C4-EBAAFBB0A7B2}"/>
              </a:ext>
            </a:extLst>
          </p:cNvPr>
          <p:cNvSpPr txBox="1">
            <a:spLocks noChangeArrowheads="1"/>
          </p:cNvSpPr>
          <p:nvPr/>
        </p:nvSpPr>
        <p:spPr bwMode="auto">
          <a:xfrm>
            <a:off x="785813" y="1928813"/>
            <a:ext cx="8143875" cy="3108325"/>
          </a:xfrm>
          <a:prstGeom prst="rect">
            <a:avLst/>
          </a:prstGeom>
          <a:solidFill>
            <a:srgbClr val="A0CC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90000"/>
            </a:pPr>
            <a:endParaRPr lang="de-DE" altLang="de-DE" sz="4000" b="1">
              <a:solidFill>
                <a:srgbClr val="670F0D"/>
              </a:solidFill>
            </a:endParaRPr>
          </a:p>
          <a:p>
            <a:pPr eaLnBrk="1" hangingPunct="1">
              <a:buSzPct val="90000"/>
            </a:pPr>
            <a:r>
              <a:rPr lang="de-DE" altLang="de-DE" sz="4000" b="1">
                <a:solidFill>
                  <a:srgbClr val="670F0D"/>
                </a:solidFill>
              </a:rPr>
              <a:t>Dem einzelnen Kind gerecht werden </a:t>
            </a:r>
            <a:r>
              <a:rPr lang="de-DE" altLang="de-DE" sz="4000">
                <a:solidFill>
                  <a:srgbClr val="670F0D"/>
                </a:solidFill>
              </a:rPr>
              <a:t>– </a:t>
            </a:r>
            <a:r>
              <a:rPr lang="de-DE" altLang="de-DE" sz="3600">
                <a:solidFill>
                  <a:srgbClr val="670F0D"/>
                </a:solidFill>
              </a:rPr>
              <a:t>Leistungen herausfordern, begleiten und würdigen. </a:t>
            </a:r>
          </a:p>
          <a:p>
            <a:pPr eaLnBrk="1" hangingPunct="1">
              <a:buSzPct val="90000"/>
            </a:pPr>
            <a:endParaRPr lang="de-DE" altLang="de-DE" sz="3600">
              <a:solidFill>
                <a:srgbClr val="670F0D"/>
              </a:solidFill>
            </a:endParaRPr>
          </a:p>
        </p:txBody>
      </p:sp>
      <p:sp>
        <p:nvSpPr>
          <p:cNvPr id="14340" name="Rectangle 3">
            <a:extLst>
              <a:ext uri="{FF2B5EF4-FFF2-40B4-BE49-F238E27FC236}">
                <a16:creationId xmlns:a16="http://schemas.microsoft.com/office/drawing/2014/main" id="{A4342CA0-3699-49EC-9AD6-766B1D98AA7D}"/>
              </a:ext>
            </a:extLst>
          </p:cNvPr>
          <p:cNvSpPr>
            <a:spLocks noChangeArrowheads="1"/>
          </p:cNvSpPr>
          <p:nvPr/>
        </p:nvSpPr>
        <p:spPr bwMode="auto">
          <a:xfrm>
            <a:off x="0" y="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pic>
        <p:nvPicPr>
          <p:cNvPr id="14341" name="Picture 4">
            <a:extLst>
              <a:ext uri="{FF2B5EF4-FFF2-40B4-BE49-F238E27FC236}">
                <a16:creationId xmlns:a16="http://schemas.microsoft.com/office/drawing/2014/main" id="{C471C337-DF7C-4668-9ED3-F89D80298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40000">
            <a:off x="870744" y="324644"/>
            <a:ext cx="11890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07ABDEC9-7EFE-4CD6-B4DB-DDAA3F844AA9}"/>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dirty="0">
                <a:solidFill>
                  <a:srgbClr val="000000"/>
                </a:solidFill>
                <a:latin typeface="Times New Roman" panose="02020603050405020304" pitchFamily="18" charset="0"/>
              </a:rPr>
              <a:t> </a:t>
            </a:r>
            <a:r>
              <a:rPr lang="de-DE" altLang="de-DE" sz="4400" dirty="0">
                <a:solidFill>
                  <a:srgbClr val="27483F"/>
                </a:solidFill>
                <a:latin typeface="Berlin Sans FB" panose="020E0602020502020306" pitchFamily="34" charset="0"/>
              </a:rPr>
              <a:t>Schulkonzept - Lernbegriff</a:t>
            </a:r>
          </a:p>
        </p:txBody>
      </p:sp>
      <p:pic>
        <p:nvPicPr>
          <p:cNvPr id="16387" name="Picture 2">
            <a:extLst>
              <a:ext uri="{FF2B5EF4-FFF2-40B4-BE49-F238E27FC236}">
                <a16:creationId xmlns:a16="http://schemas.microsoft.com/office/drawing/2014/main" id="{C543AC5A-121A-4027-B8BA-1A9C91AEA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88" name="Rectangle 4">
            <a:extLst>
              <a:ext uri="{FF2B5EF4-FFF2-40B4-BE49-F238E27FC236}">
                <a16:creationId xmlns:a16="http://schemas.microsoft.com/office/drawing/2014/main" id="{C6FE6A68-DC07-4CF7-9056-2A7407202DF4}"/>
              </a:ext>
            </a:extLst>
          </p:cNvPr>
          <p:cNvSpPr>
            <a:spLocks noChangeArrowheads="1"/>
          </p:cNvSpPr>
          <p:nvPr/>
        </p:nvSpPr>
        <p:spPr bwMode="auto">
          <a:xfrm>
            <a:off x="857250" y="1675697"/>
            <a:ext cx="7858125" cy="464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SzPct val="100000"/>
            </a:pPr>
            <a:r>
              <a:rPr lang="de-DE" altLang="de-DE" sz="3600" b="1" dirty="0">
                <a:solidFill>
                  <a:srgbClr val="670F0D"/>
                </a:solidFill>
                <a:latin typeface="Avenir Book" panose="02000503020000020003" pitchFamily="2" charset="0"/>
              </a:rPr>
              <a:t>Das Lernen hochhalten </a:t>
            </a:r>
          </a:p>
          <a:p>
            <a:pPr eaLnBrk="1" hangingPunct="1">
              <a:buSzPct val="100000"/>
            </a:pPr>
            <a:endParaRPr lang="de-DE" altLang="de-DE" sz="3600" b="1" dirty="0">
              <a:solidFill>
                <a:srgbClr val="670F0D"/>
              </a:solidFill>
              <a:latin typeface="Avenir Book" panose="02000503020000020003" pitchFamily="2" charset="0"/>
            </a:endParaRPr>
          </a:p>
          <a:p>
            <a:pPr eaLnBrk="1" hangingPunct="1">
              <a:buSzPct val="100000"/>
            </a:pPr>
            <a:r>
              <a:rPr lang="de-DE" altLang="de-DE" sz="3600" b="1" dirty="0">
                <a:solidFill>
                  <a:srgbClr val="670F0D"/>
                </a:solidFill>
                <a:latin typeface="Avenir Book" panose="02000503020000020003" pitchFamily="2" charset="0"/>
              </a:rPr>
              <a:t>Lernen </a:t>
            </a:r>
            <a:r>
              <a:rPr lang="de-DE" altLang="de-DE" sz="2800" b="1" dirty="0">
                <a:solidFill>
                  <a:srgbClr val="670F0D"/>
                </a:solidFill>
                <a:latin typeface="Avenir Book" panose="02000503020000020003" pitchFamily="2" charset="0"/>
              </a:rPr>
              <a:t>als Gestaltungsprozess, der individuell und eigenaktiv verläuft.</a:t>
            </a:r>
          </a:p>
          <a:p>
            <a:pPr eaLnBrk="1" hangingPunct="1">
              <a:buSzPct val="100000"/>
            </a:pPr>
            <a:endParaRPr lang="de-DE" altLang="de-DE" sz="3200" b="1" dirty="0">
              <a:solidFill>
                <a:srgbClr val="670F0D"/>
              </a:solidFill>
              <a:latin typeface="Avenir Book" panose="02000503020000020003" pitchFamily="2" charset="0"/>
            </a:endParaRPr>
          </a:p>
          <a:p>
            <a:pPr eaLnBrk="1" hangingPunct="1">
              <a:buSzPct val="100000"/>
            </a:pPr>
            <a:r>
              <a:rPr lang="de-DE" altLang="de-DE" sz="3600" b="1" dirty="0">
                <a:solidFill>
                  <a:srgbClr val="670F0D"/>
                </a:solidFill>
                <a:latin typeface="Avenir Book" panose="02000503020000020003" pitchFamily="2" charset="0"/>
              </a:rPr>
              <a:t>Bildung </a:t>
            </a:r>
            <a:r>
              <a:rPr lang="de-DE" altLang="de-DE" sz="2800" b="1" dirty="0">
                <a:solidFill>
                  <a:srgbClr val="670F0D"/>
                </a:solidFill>
                <a:latin typeface="Avenir Book" panose="02000503020000020003" pitchFamily="2" charset="0"/>
              </a:rPr>
              <a:t>als Vorgang, welcher den Menschen zum Verhalten in der Welt ausstattet.</a:t>
            </a:r>
          </a:p>
          <a:p>
            <a:pPr eaLnBrk="1" hangingPunct="1">
              <a:buSzPct val="100000"/>
            </a:pPr>
            <a:endParaRPr lang="de-DE" altLang="de-DE" sz="3600" b="1" dirty="0">
              <a:solidFill>
                <a:srgbClr val="670F0D"/>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5874C8F0-D20B-4640-A68D-8031E8FDBCA2}"/>
              </a:ext>
            </a:extLst>
          </p:cNvPr>
          <p:cNvSpPr txBox="1">
            <a:spLocks noChangeArrowheads="1"/>
          </p:cNvSpPr>
          <p:nvPr/>
        </p:nvSpPr>
        <p:spPr bwMode="auto">
          <a:xfrm>
            <a:off x="2097193" y="-4763"/>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dirty="0">
                <a:solidFill>
                  <a:srgbClr val="000000"/>
                </a:solidFill>
                <a:latin typeface="Times New Roman" panose="02020603050405020304" pitchFamily="18" charset="0"/>
                <a:ea typeface="ＭＳ Ｐゴシック" panose="020B0600070205080204" pitchFamily="34" charset="-128"/>
              </a:rPr>
              <a:t> </a:t>
            </a:r>
            <a:r>
              <a:rPr lang="de-DE" altLang="de-DE" sz="4400" dirty="0">
                <a:solidFill>
                  <a:schemeClr val="accent1">
                    <a:lumMod val="75000"/>
                  </a:schemeClr>
                </a:solidFill>
                <a:latin typeface="Berlin Sans FB" panose="020E0602020502020306" pitchFamily="34" charset="77"/>
                <a:ea typeface="ＭＳ Ｐゴシック" panose="020B0600070205080204" pitchFamily="34" charset="-128"/>
              </a:rPr>
              <a:t>Die Lernzeit an der IOGS</a:t>
            </a:r>
          </a:p>
        </p:txBody>
      </p:sp>
      <p:pic>
        <p:nvPicPr>
          <p:cNvPr id="63490" name="Picture 2">
            <a:extLst>
              <a:ext uri="{FF2B5EF4-FFF2-40B4-BE49-F238E27FC236}">
                <a16:creationId xmlns:a16="http://schemas.microsoft.com/office/drawing/2014/main" id="{F015A154-8468-974A-AF4B-BAD9F75E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491" name="Lernpakete_Montagsstiftung.avi">
            <a:hlinkClick r:id="" action="ppaction://media"/>
            <a:extLst>
              <a:ext uri="{FF2B5EF4-FFF2-40B4-BE49-F238E27FC236}">
                <a16:creationId xmlns:a16="http://schemas.microsoft.com/office/drawing/2014/main" id="{6959B356-231C-624F-BE93-77B5BF90B249}"/>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dirty="0"/>
              <a:t>Herz </a:t>
            </a:r>
            <a:r>
              <a:rPr lang="de-DE" dirty="0">
                <a:latin typeface="Avenir Book" panose="02000503020000020003" pitchFamily="2" charset="0"/>
              </a:rPr>
              <a:t>der Lernzeit: </a:t>
            </a:r>
          </a:p>
          <a:p>
            <a:r>
              <a:rPr lang="de-DE" dirty="0">
                <a:latin typeface="Avenir Book" panose="02000503020000020003" pitchFamily="2" charset="0"/>
              </a:rPr>
              <a:t>Die Arbeit an Plänen (blau, gelb, grün, ...)  für ALLE Kinder.</a:t>
            </a: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r>
              <a:rPr lang="de-DE" dirty="0">
                <a:solidFill>
                  <a:schemeClr val="tx1"/>
                </a:solidFill>
                <a:latin typeface="Avenir Book" panose="02000503020000020003" pitchFamily="2" charset="0"/>
              </a:rPr>
              <a:t>Herz der Lernzeit: </a:t>
            </a:r>
          </a:p>
          <a:p>
            <a:endParaRPr lang="de-DE" dirty="0">
              <a:solidFill>
                <a:schemeClr val="tx1"/>
              </a:solidFill>
              <a:latin typeface="Avenir Book" panose="02000503020000020003" pitchFamily="2" charset="0"/>
            </a:endParaRPr>
          </a:p>
          <a:p>
            <a:r>
              <a:rPr lang="de-DE" dirty="0">
                <a:solidFill>
                  <a:schemeClr val="tx1"/>
                </a:solidFill>
                <a:latin typeface="Avenir Book" panose="02000503020000020003" pitchFamily="2" charset="0"/>
              </a:rPr>
              <a:t>Die Arbeit an Plänen (blau, gelb, grün, ...)  für ALLE Kinder.</a:t>
            </a:r>
          </a:p>
          <a:p>
            <a:r>
              <a:rPr lang="de-DE" dirty="0">
                <a:solidFill>
                  <a:schemeClr val="tx1"/>
                </a:solidFill>
                <a:latin typeface="Avenir Book" panose="02000503020000020003" pitchFamily="2" charset="0"/>
              </a:rPr>
              <a:t>Diese Pläne passen sich dem individuellen Lernen des einzelnen Kindes an,</a:t>
            </a:r>
          </a:p>
          <a:p>
            <a:r>
              <a:rPr lang="de-DE" dirty="0">
                <a:solidFill>
                  <a:schemeClr val="tx1"/>
                </a:solidFill>
                <a:latin typeface="Avenir Book" panose="02000503020000020003" pitchFamily="2" charset="0"/>
              </a:rPr>
              <a:t>indem sie ...</a:t>
            </a:r>
          </a:p>
          <a:p>
            <a:pPr marL="285750" lvl="0" indent="-285750">
              <a:buFont typeface="Arial" panose="020B0604020202020204" pitchFamily="34" charset="0"/>
              <a:buChar char="•"/>
            </a:pPr>
            <a:r>
              <a:rPr lang="de-DE" dirty="0">
                <a:solidFill>
                  <a:schemeClr val="tx1"/>
                </a:solidFill>
                <a:latin typeface="Avenir Book" panose="02000503020000020003" pitchFamily="2" charset="0"/>
              </a:rPr>
              <a:t>eine Differenzierung in der Menge bieten,</a:t>
            </a:r>
          </a:p>
          <a:p>
            <a:pPr marL="285750" lvl="0" indent="-285750">
              <a:buFont typeface="Arial" panose="020B0604020202020204" pitchFamily="34" charset="0"/>
              <a:buChar char="•"/>
            </a:pPr>
            <a:r>
              <a:rPr lang="de-DE" dirty="0">
                <a:solidFill>
                  <a:schemeClr val="tx1"/>
                </a:solidFill>
                <a:latin typeface="Avenir Book" panose="02000503020000020003" pitchFamily="2" charset="0"/>
              </a:rPr>
              <a:t>eine Differenzierung in der Art der Aufgaben ermöglichen,</a:t>
            </a:r>
          </a:p>
          <a:p>
            <a:pPr marL="285750" lvl="0" indent="-285750">
              <a:buFont typeface="Arial" panose="020B0604020202020204" pitchFamily="34" charset="0"/>
              <a:buChar char="•"/>
            </a:pPr>
            <a:r>
              <a:rPr lang="de-DE" dirty="0">
                <a:solidFill>
                  <a:schemeClr val="tx1"/>
                </a:solidFill>
                <a:latin typeface="Avenir Book" panose="02000503020000020003" pitchFamily="2" charset="0"/>
              </a:rPr>
              <a:t>eine Differenzierung für den Bearbeitungszeitraum berücksichtigen.</a:t>
            </a:r>
            <a:r>
              <a:rPr lang="de-DE" dirty="0">
                <a:latin typeface="Avenir Book" panose="02000503020000020003" pitchFamily="2" charset="0"/>
              </a:rPr>
              <a:t>.</a:t>
            </a:r>
          </a:p>
        </p:txBody>
      </p:sp>
      <p:pic>
        <p:nvPicPr>
          <p:cNvPr id="4" name="Grafik 3" descr="Ein Bild, das Text enthält.&#10;&#10;Automatisch generierte Beschreibung">
            <a:extLst>
              <a:ext uri="{FF2B5EF4-FFF2-40B4-BE49-F238E27FC236}">
                <a16:creationId xmlns:a16="http://schemas.microsoft.com/office/drawing/2014/main" id="{F83431EF-03A3-9840-B41B-EFA19B17D083}"/>
              </a:ext>
            </a:extLst>
          </p:cNvPr>
          <p:cNvPicPr>
            <a:picLocks noChangeAspect="1"/>
          </p:cNvPicPr>
          <p:nvPr/>
        </p:nvPicPr>
        <p:blipFill>
          <a:blip r:embed="rId4"/>
          <a:stretch>
            <a:fillRect/>
          </a:stretch>
        </p:blipFill>
        <p:spPr>
          <a:xfrm>
            <a:off x="5220072" y="1773238"/>
            <a:ext cx="3627787" cy="2375455"/>
          </a:xfrm>
          <a:prstGeom prst="rect">
            <a:avLst/>
          </a:prstGeom>
        </p:spPr>
      </p:pic>
      <p:sp>
        <p:nvSpPr>
          <p:cNvPr id="63492" name="Rechteck 3">
            <a:extLst>
              <a:ext uri="{FF2B5EF4-FFF2-40B4-BE49-F238E27FC236}">
                <a16:creationId xmlns:a16="http://schemas.microsoft.com/office/drawing/2014/main" id="{D0A65310-8BCA-D744-9FC6-FE7FB93243A0}"/>
              </a:ext>
            </a:extLst>
          </p:cNvPr>
          <p:cNvSpPr>
            <a:spLocks noChangeArrowheads="1"/>
          </p:cNvSpPr>
          <p:nvPr/>
        </p:nvSpPr>
        <p:spPr bwMode="auto">
          <a:xfrm>
            <a:off x="686521" y="1623644"/>
            <a:ext cx="8161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670F0D"/>
                </a:solidFill>
              </a:rPr>
              <a:t>Das selbstständige Lernen muss gelernt werden</a:t>
            </a:r>
            <a:endParaRPr lang="de-DE" altLang="de-DE" sz="2000" dirty="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1166017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Grafik 2">
            <a:extLst>
              <a:ext uri="{FF2B5EF4-FFF2-40B4-BE49-F238E27FC236}">
                <a16:creationId xmlns:a16="http://schemas.microsoft.com/office/drawing/2014/main" id="{3ACB1AAF-2EA8-E946-84A5-C80602790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7308304" cy="51640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30AC4652-2F98-144E-A651-E7B3767612F4}"/>
              </a:ext>
            </a:extLst>
          </p:cNvPr>
          <p:cNvSpPr txBox="1"/>
          <p:nvPr/>
        </p:nvSpPr>
        <p:spPr>
          <a:xfrm>
            <a:off x="2195736" y="6037613"/>
            <a:ext cx="5237274" cy="646331"/>
          </a:xfrm>
          <a:prstGeom prst="rect">
            <a:avLst/>
          </a:prstGeom>
          <a:noFill/>
        </p:spPr>
        <p:txBody>
          <a:bodyPr wrap="square">
            <a:spAutoFit/>
          </a:bodyPr>
          <a:lstStyle/>
          <a:p>
            <a:pPr algn="ctr" eaLnBrk="1">
              <a:buClr>
                <a:srgbClr val="D09A08"/>
              </a:buClr>
            </a:pPr>
            <a:r>
              <a:rPr lang="de-DE" altLang="de-DE" sz="1800" b="1" dirty="0">
                <a:solidFill>
                  <a:srgbClr val="216146"/>
                </a:solidFill>
                <a:latin typeface="Avenir Book" panose="02000503020000020003" pitchFamily="2" charset="0"/>
                <a:ea typeface="ＭＳ Ｐゴシック" panose="020B0600070205080204" pitchFamily="34" charset="-128"/>
              </a:rPr>
              <a:t>Anleitung zur Selbstständigkeit durch </a:t>
            </a:r>
            <a:br>
              <a:rPr lang="de-DE" altLang="de-DE" sz="1800" b="1" dirty="0">
                <a:solidFill>
                  <a:srgbClr val="216146"/>
                </a:solidFill>
                <a:latin typeface="Avenir Book" panose="02000503020000020003" pitchFamily="2" charset="0"/>
                <a:ea typeface="ＭＳ Ｐゴシック" panose="020B0600070205080204" pitchFamily="34" charset="-128"/>
              </a:rPr>
            </a:br>
            <a:r>
              <a:rPr lang="de-DE" altLang="de-DE" sz="1800" b="1" dirty="0">
                <a:solidFill>
                  <a:srgbClr val="216146"/>
                </a:solidFill>
                <a:latin typeface="Avenir Book" panose="02000503020000020003" pitchFamily="2" charset="0"/>
                <a:ea typeface="ＭＳ Ｐゴシック" panose="020B0600070205080204" pitchFamily="34" charset="-128"/>
              </a:rPr>
              <a:t>klare Hilfen und Rückmeldungen </a:t>
            </a:r>
          </a:p>
        </p:txBody>
      </p:sp>
      <p:sp>
        <p:nvSpPr>
          <p:cNvPr id="5" name="Textfeld 4">
            <a:extLst>
              <a:ext uri="{FF2B5EF4-FFF2-40B4-BE49-F238E27FC236}">
                <a16:creationId xmlns:a16="http://schemas.microsoft.com/office/drawing/2014/main" id="{FD7A8762-AC19-52EE-4024-28CC7E7361E1}"/>
              </a:ext>
            </a:extLst>
          </p:cNvPr>
          <p:cNvSpPr txBox="1"/>
          <p:nvPr/>
        </p:nvSpPr>
        <p:spPr>
          <a:xfrm>
            <a:off x="1974493" y="332656"/>
            <a:ext cx="5679760" cy="1015663"/>
          </a:xfrm>
          <a:prstGeom prst="rect">
            <a:avLst/>
          </a:prstGeom>
          <a:noFill/>
        </p:spPr>
        <p:txBody>
          <a:bodyPr wrap="none" rtlCol="0">
            <a:spAutoFit/>
          </a:bodyPr>
          <a:lstStyle/>
          <a:p>
            <a:pPr algn="ctr"/>
            <a:r>
              <a:rPr lang="de-DE" sz="2000" dirty="0">
                <a:solidFill>
                  <a:schemeClr val="tx1"/>
                </a:solidFill>
                <a:latin typeface="Berlin Sans FB" panose="020E0602020502020306" pitchFamily="34" charset="77"/>
              </a:rPr>
              <a:t>Lernzeit </a:t>
            </a:r>
          </a:p>
          <a:p>
            <a:pPr algn="ctr"/>
            <a:r>
              <a:rPr lang="de-DE" sz="2000" dirty="0">
                <a:solidFill>
                  <a:schemeClr val="tx1"/>
                </a:solidFill>
                <a:latin typeface="Berlin Sans FB" panose="020E0602020502020306" pitchFamily="34" charset="77"/>
              </a:rPr>
              <a:t>Ca. 4-6 Stunden in der Woche </a:t>
            </a:r>
          </a:p>
          <a:p>
            <a:pPr algn="ctr"/>
            <a:r>
              <a:rPr lang="de-DE" sz="2000" dirty="0">
                <a:solidFill>
                  <a:schemeClr val="tx1"/>
                </a:solidFill>
                <a:latin typeface="Berlin Sans FB" panose="020E0602020502020306" pitchFamily="34" charset="77"/>
              </a:rPr>
              <a:t>im individuellen und selbstgesteuertem Lerntempo  </a:t>
            </a:r>
          </a:p>
        </p:txBody>
      </p:sp>
    </p:spTree>
    <p:extLst>
      <p:ext uri="{BB962C8B-B14F-4D97-AF65-F5344CB8AC3E}">
        <p14:creationId xmlns:p14="http://schemas.microsoft.com/office/powerpoint/2010/main" val="76766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5874C8F0-D20B-4640-A68D-8031E8FDBCA2}"/>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dirty="0">
                <a:solidFill>
                  <a:srgbClr val="000000"/>
                </a:solidFill>
                <a:latin typeface="Times New Roman" panose="02020603050405020304" pitchFamily="18" charset="0"/>
                <a:ea typeface="ＭＳ Ｐゴシック" panose="020B0600070205080204" pitchFamily="34" charset="-128"/>
              </a:rPr>
              <a:t> </a:t>
            </a:r>
            <a:r>
              <a:rPr lang="de-DE" altLang="de-DE" sz="4400" dirty="0">
                <a:solidFill>
                  <a:srgbClr val="216146"/>
                </a:solidFill>
                <a:latin typeface="Berlin Sans FB" panose="020E0602020502020306" pitchFamily="34" charset="77"/>
              </a:rPr>
              <a:t>Praktische Umsetzung</a:t>
            </a:r>
            <a:endParaRPr lang="de-DE" altLang="de-DE" sz="4400" dirty="0">
              <a:solidFill>
                <a:srgbClr val="27483F"/>
              </a:solidFill>
              <a:latin typeface="Berlin Sans FB" panose="020E0602020502020306" pitchFamily="34" charset="77"/>
              <a:ea typeface="ＭＳ Ｐゴシック" panose="020B0600070205080204" pitchFamily="34" charset="-128"/>
            </a:endParaRPr>
          </a:p>
        </p:txBody>
      </p:sp>
      <p:pic>
        <p:nvPicPr>
          <p:cNvPr id="63490" name="Picture 2">
            <a:extLst>
              <a:ext uri="{FF2B5EF4-FFF2-40B4-BE49-F238E27FC236}">
                <a16:creationId xmlns:a16="http://schemas.microsoft.com/office/drawing/2014/main" id="{F015A154-8468-974A-AF4B-BAD9F75E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491" name="Lernpakete_Montagsstiftung.avi">
            <a:hlinkClick r:id="" action="ppaction://media"/>
            <a:extLst>
              <a:ext uri="{FF2B5EF4-FFF2-40B4-BE49-F238E27FC236}">
                <a16:creationId xmlns:a16="http://schemas.microsoft.com/office/drawing/2014/main" id="{6959B356-231C-624F-BE93-77B5BF90B249}"/>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altLang="de-DE" dirty="0">
                <a:solidFill>
                  <a:srgbClr val="FFFFFF"/>
                </a:solidFill>
                <a:ea typeface="ＭＳ Ｐゴシック" panose="020B0600070205080204" pitchFamily="34" charset="-128"/>
              </a:rPr>
              <a:t> </a:t>
            </a:r>
          </a:p>
        </p:txBody>
      </p:sp>
      <p:sp>
        <p:nvSpPr>
          <p:cNvPr id="63492" name="Rechteck 3">
            <a:extLst>
              <a:ext uri="{FF2B5EF4-FFF2-40B4-BE49-F238E27FC236}">
                <a16:creationId xmlns:a16="http://schemas.microsoft.com/office/drawing/2014/main" id="{D0A65310-8BCA-D744-9FC6-FE7FB93243A0}"/>
              </a:ext>
            </a:extLst>
          </p:cNvPr>
          <p:cNvSpPr>
            <a:spLocks noChangeArrowheads="1"/>
          </p:cNvSpPr>
          <p:nvPr/>
        </p:nvSpPr>
        <p:spPr bwMode="auto">
          <a:xfrm>
            <a:off x="755650" y="1773238"/>
            <a:ext cx="81613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670F0D"/>
                </a:solidFill>
                <a:latin typeface="Avenir Book" panose="02000503020000020003" pitchFamily="2" charset="0"/>
              </a:rPr>
              <a:t>Das selbstständige Lernen muss gelernt werden</a:t>
            </a:r>
            <a:endParaRPr lang="de-DE" altLang="de-DE" sz="2000" dirty="0">
              <a:solidFill>
                <a:srgbClr val="FFFFFF"/>
              </a:solidFill>
              <a:latin typeface="Avenir Book" panose="02000503020000020003" pitchFamily="2" charset="0"/>
              <a:ea typeface="ＭＳ Ｐゴシック" panose="020B0600070205080204" pitchFamily="34" charset="-128"/>
            </a:endParaRPr>
          </a:p>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Z.B. in der Lernzeit</a:t>
            </a:r>
          </a:p>
          <a:p>
            <a:pPr eaLnBrk="1">
              <a:buClr>
                <a:srgbClr val="D09A08"/>
              </a:buClr>
            </a:pPr>
            <a:endParaRPr lang="de-DE" altLang="de-DE" sz="2000" b="1" dirty="0">
              <a:solidFill>
                <a:srgbClr val="216146"/>
              </a:solidFill>
              <a:ea typeface="ＭＳ Ｐゴシック" panose="020B0600070205080204" pitchFamily="34" charset="-128"/>
            </a:endParaRPr>
          </a:p>
          <a:p>
            <a:pPr eaLnBrk="1">
              <a:buClr>
                <a:srgbClr val="D09A08"/>
              </a:buClr>
            </a:pPr>
            <a:endParaRPr lang="de-DE" altLang="de-DE" sz="2000" b="1" dirty="0">
              <a:solidFill>
                <a:srgbClr val="216146"/>
              </a:solidFill>
              <a:ea typeface="ＭＳ Ｐゴシック" panose="020B0600070205080204" pitchFamily="34" charset="-128"/>
            </a:endParaRPr>
          </a:p>
          <a:p>
            <a:pPr eaLnBrk="1">
              <a:buClr>
                <a:srgbClr val="D09A08"/>
              </a:buClr>
            </a:pPr>
            <a:endParaRPr lang="de-DE" altLang="de-DE" sz="2000" b="1" dirty="0">
              <a:solidFill>
                <a:srgbClr val="216146"/>
              </a:solidFill>
              <a:ea typeface="ＭＳ Ｐゴシック" panose="020B0600070205080204" pitchFamily="34" charset="-128"/>
            </a:endParaRPr>
          </a:p>
        </p:txBody>
      </p:sp>
      <p:pic>
        <p:nvPicPr>
          <p:cNvPr id="63493" name="Grafik 1">
            <a:extLst>
              <a:ext uri="{FF2B5EF4-FFF2-40B4-BE49-F238E27FC236}">
                <a16:creationId xmlns:a16="http://schemas.microsoft.com/office/drawing/2014/main" id="{E06A6494-08D0-E347-BCD9-2B0EE787E290}"/>
              </a:ext>
            </a:extLst>
          </p:cNvPr>
          <p:cNvPicPr>
            <a:picLocks noChangeAspect="1"/>
          </p:cNvPicPr>
          <p:nvPr/>
        </p:nvPicPr>
        <p:blipFill>
          <a:blip r:embed="rId4">
            <a:extLst>
              <a:ext uri="{28A0092B-C50C-407E-A947-70E740481C1C}">
                <a14:useLocalDpi xmlns:a14="http://schemas.microsoft.com/office/drawing/2010/main" val="0"/>
              </a:ext>
            </a:extLst>
          </a:blip>
          <a:srcRect l="36916" t="59808" r="40654" b="11124"/>
          <a:stretch>
            <a:fillRect/>
          </a:stretch>
        </p:blipFill>
        <p:spPr bwMode="auto">
          <a:xfrm>
            <a:off x="962025" y="2636838"/>
            <a:ext cx="161766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Grafik 2">
            <a:extLst>
              <a:ext uri="{FF2B5EF4-FFF2-40B4-BE49-F238E27FC236}">
                <a16:creationId xmlns:a16="http://schemas.microsoft.com/office/drawing/2014/main" id="{2553004C-D648-2C4B-B4EC-CB95385116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2237" y="2568575"/>
            <a:ext cx="38195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Grafik 3">
            <a:extLst>
              <a:ext uri="{FF2B5EF4-FFF2-40B4-BE49-F238E27FC236}">
                <a16:creationId xmlns:a16="http://schemas.microsoft.com/office/drawing/2014/main" id="{193DE5B1-A279-0443-A3B5-739132027D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86538" y="2636838"/>
            <a:ext cx="209708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F2E526F3-56C6-BB4C-8C4B-8466232DF7E6}"/>
              </a:ext>
            </a:extLst>
          </p:cNvPr>
          <p:cNvSpPr txBox="1"/>
          <p:nvPr/>
        </p:nvSpPr>
        <p:spPr>
          <a:xfrm>
            <a:off x="3347864" y="4869160"/>
            <a:ext cx="2736304" cy="1477328"/>
          </a:xfrm>
          <a:prstGeom prst="rect">
            <a:avLst/>
          </a:prstGeom>
          <a:noFill/>
        </p:spPr>
        <p:txBody>
          <a:bodyPr wrap="square" rtlCol="0">
            <a:spAutoFit/>
          </a:bodyPr>
          <a:lstStyle/>
          <a:p>
            <a:pPr algn="ctr" eaLnBrk="1">
              <a:buClr>
                <a:srgbClr val="D09A08"/>
              </a:buClr>
            </a:pPr>
            <a:r>
              <a:rPr lang="de-DE" altLang="de-DE" b="1" dirty="0">
                <a:solidFill>
                  <a:srgbClr val="216146"/>
                </a:solidFill>
                <a:latin typeface="Avenir Book" panose="02000503020000020003" pitchFamily="2" charset="0"/>
                <a:ea typeface="ＭＳ Ｐゴシック" panose="020B0600070205080204" pitchFamily="34" charset="-128"/>
              </a:rPr>
              <a:t>Effektive Klassenführung/ </a:t>
            </a:r>
          </a:p>
          <a:p>
            <a:pPr algn="ctr" eaLnBrk="1">
              <a:buClr>
                <a:srgbClr val="D09A08"/>
              </a:buClr>
            </a:pPr>
            <a:r>
              <a:rPr lang="de-DE" altLang="de-DE" b="1" dirty="0">
                <a:solidFill>
                  <a:srgbClr val="216146"/>
                </a:solidFill>
                <a:latin typeface="Avenir Book" panose="02000503020000020003" pitchFamily="2" charset="0"/>
                <a:ea typeface="ＭＳ Ｐゴシック" panose="020B0600070205080204" pitchFamily="34" charset="-128"/>
              </a:rPr>
              <a:t>Classroom Management</a:t>
            </a:r>
          </a:p>
          <a:p>
            <a:endParaRPr lang="de-DE" dirty="0"/>
          </a:p>
        </p:txBody>
      </p:sp>
    </p:spTree>
    <p:extLst>
      <p:ext uri="{BB962C8B-B14F-4D97-AF65-F5344CB8AC3E}">
        <p14:creationId xmlns:p14="http://schemas.microsoft.com/office/powerpoint/2010/main" val="3846535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a:extLst>
              <a:ext uri="{FF2B5EF4-FFF2-40B4-BE49-F238E27FC236}">
                <a16:creationId xmlns:a16="http://schemas.microsoft.com/office/drawing/2014/main" id="{C323453A-F71C-1A40-9BC6-A33C2FBFF108}"/>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ea typeface="ＭＳ Ｐゴシック" panose="020B0600070205080204" pitchFamily="34" charset="-128"/>
              </a:rPr>
              <a:t> </a:t>
            </a:r>
            <a:r>
              <a:rPr lang="de-DE" altLang="de-DE" sz="4400">
                <a:solidFill>
                  <a:srgbClr val="216146"/>
                </a:solidFill>
                <a:latin typeface="Berlin Sans FB" panose="020E0602020502020306" pitchFamily="34" charset="77"/>
              </a:rPr>
              <a:t>Praktische Umsetzung</a:t>
            </a:r>
            <a:endParaRPr lang="de-DE" altLang="de-DE" sz="4400">
              <a:solidFill>
                <a:srgbClr val="27483F"/>
              </a:solidFill>
              <a:latin typeface="Berlin Sans FB" panose="020E0602020502020306" pitchFamily="34" charset="77"/>
              <a:ea typeface="ＭＳ Ｐゴシック" panose="020B0600070205080204" pitchFamily="34" charset="-128"/>
            </a:endParaRPr>
          </a:p>
        </p:txBody>
      </p:sp>
      <p:pic>
        <p:nvPicPr>
          <p:cNvPr id="70658" name="Picture 2">
            <a:extLst>
              <a:ext uri="{FF2B5EF4-FFF2-40B4-BE49-F238E27FC236}">
                <a16:creationId xmlns:a16="http://schemas.microsoft.com/office/drawing/2014/main" id="{428B5B1D-74AE-2E40-8E00-F0E6D1686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9" name="Lernpakete_Montagsstiftung.avi">
            <a:hlinkClick r:id="" action="ppaction://media"/>
            <a:extLst>
              <a:ext uri="{FF2B5EF4-FFF2-40B4-BE49-F238E27FC236}">
                <a16:creationId xmlns:a16="http://schemas.microsoft.com/office/drawing/2014/main" id="{FC544A37-7CAE-434E-94B2-B1BBCD5F0DA4}"/>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altLang="de-DE">
                <a:solidFill>
                  <a:srgbClr val="FFFFFF"/>
                </a:solidFill>
                <a:ea typeface="ＭＳ Ｐゴシック" panose="020B0600070205080204" pitchFamily="34" charset="-128"/>
              </a:rPr>
              <a:t> </a:t>
            </a:r>
          </a:p>
        </p:txBody>
      </p:sp>
      <p:sp>
        <p:nvSpPr>
          <p:cNvPr id="70660" name="Rechteck 3">
            <a:extLst>
              <a:ext uri="{FF2B5EF4-FFF2-40B4-BE49-F238E27FC236}">
                <a16:creationId xmlns:a16="http://schemas.microsoft.com/office/drawing/2014/main" id="{4ADED339-AAFD-D24C-AB1E-E54BF4357D88}"/>
              </a:ext>
            </a:extLst>
          </p:cNvPr>
          <p:cNvSpPr>
            <a:spLocks noChangeArrowheads="1"/>
          </p:cNvSpPr>
          <p:nvPr/>
        </p:nvSpPr>
        <p:spPr bwMode="auto">
          <a:xfrm>
            <a:off x="755650" y="1773238"/>
            <a:ext cx="8161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216146"/>
                </a:solidFill>
                <a:ea typeface="ＭＳ Ｐゴシック" panose="020B0600070205080204" pitchFamily="34" charset="-128"/>
              </a:rPr>
              <a:t>- </a:t>
            </a:r>
            <a:r>
              <a:rPr lang="de-DE" altLang="de-DE" sz="2000" b="1" dirty="0">
                <a:solidFill>
                  <a:srgbClr val="216146"/>
                </a:solidFill>
                <a:latin typeface="Avenir Book" panose="02000503020000020003" pitchFamily="2" charset="0"/>
                <a:ea typeface="ＭＳ Ｐゴシック" panose="020B0600070205080204" pitchFamily="34" charset="-128"/>
              </a:rPr>
              <a:t>Das Lernen dem Lernenden sichtbar machen </a:t>
            </a:r>
          </a:p>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 lerndienliche Leistungsrückmeldung und kontinuierliche Anregung zur Selbstreflexion</a:t>
            </a:r>
            <a:endParaRPr lang="de-DE" altLang="de-DE" sz="2000" dirty="0">
              <a:solidFill>
                <a:srgbClr val="216146"/>
              </a:solidFill>
              <a:latin typeface="Avenir Book" panose="02000503020000020003" pitchFamily="2" charset="0"/>
              <a:ea typeface="ＭＳ Ｐゴシック" panose="020B0600070205080204" pitchFamily="34" charset="-128"/>
            </a:endParaRPr>
          </a:p>
        </p:txBody>
      </p:sp>
      <p:pic>
        <p:nvPicPr>
          <p:cNvPr id="70661" name="Grafik 1">
            <a:extLst>
              <a:ext uri="{FF2B5EF4-FFF2-40B4-BE49-F238E27FC236}">
                <a16:creationId xmlns:a16="http://schemas.microsoft.com/office/drawing/2014/main" id="{22E6E763-6B42-7D4B-AC3F-AAD168E43320}"/>
              </a:ext>
            </a:extLst>
          </p:cNvPr>
          <p:cNvPicPr>
            <a:picLocks noChangeAspect="1"/>
          </p:cNvPicPr>
          <p:nvPr/>
        </p:nvPicPr>
        <p:blipFill>
          <a:blip r:embed="rId4">
            <a:extLst>
              <a:ext uri="{28A0092B-C50C-407E-A947-70E740481C1C}">
                <a14:useLocalDpi xmlns:a14="http://schemas.microsoft.com/office/drawing/2010/main" val="0"/>
              </a:ext>
            </a:extLst>
          </a:blip>
          <a:srcRect t="2" b="26582"/>
          <a:stretch>
            <a:fillRect/>
          </a:stretch>
        </p:blipFill>
        <p:spPr bwMode="auto">
          <a:xfrm>
            <a:off x="1571625" y="2774950"/>
            <a:ext cx="18843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Grafik 2">
            <a:extLst>
              <a:ext uri="{FF2B5EF4-FFF2-40B4-BE49-F238E27FC236}">
                <a16:creationId xmlns:a16="http://schemas.microsoft.com/office/drawing/2014/main" id="{0F8DFC50-042F-5149-9858-6317A5BA7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2774950"/>
            <a:ext cx="45720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Bild 136">
            <a:extLst>
              <a:ext uri="{FF2B5EF4-FFF2-40B4-BE49-F238E27FC236}">
                <a16:creationId xmlns:a16="http://schemas.microsoft.com/office/drawing/2014/main" id="{413465CE-8372-E34F-BE04-FF546843D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988" y="5570538"/>
            <a:ext cx="7429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Bild 2">
            <a:extLst>
              <a:ext uri="{FF2B5EF4-FFF2-40B4-BE49-F238E27FC236}">
                <a16:creationId xmlns:a16="http://schemas.microsoft.com/office/drawing/2014/main" id="{DB108080-958C-FC48-9132-001180BF3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425" y="5565775"/>
            <a:ext cx="7858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Bild 3">
            <a:extLst>
              <a:ext uri="{FF2B5EF4-FFF2-40B4-BE49-F238E27FC236}">
                <a16:creationId xmlns:a16="http://schemas.microsoft.com/office/drawing/2014/main" id="{2948933E-8144-334D-9B7B-3F0668A6B2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400" y="5586413"/>
            <a:ext cx="8429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Bild 4">
            <a:extLst>
              <a:ext uri="{FF2B5EF4-FFF2-40B4-BE49-F238E27FC236}">
                <a16:creationId xmlns:a16="http://schemas.microsoft.com/office/drawing/2014/main" id="{9FE2C44C-5A84-2F4D-A3F1-7EB41123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13" y="5586413"/>
            <a:ext cx="8334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575544"/>
      </p:ext>
    </p:extLst>
  </p:cSld>
  <p:clrMapOvr>
    <a:masterClrMapping/>
  </p:clrMapOvr>
  <p:transition spd="med"/>
</p:sld>
</file>

<file path=ppt/theme/theme1.xml><?xml version="1.0" encoding="utf-8"?>
<a:theme xmlns:a="http://schemas.openxmlformats.org/drawingml/2006/main" name="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2294</Words>
  <Application>Microsoft Macintosh PowerPoint</Application>
  <PresentationFormat>Bildschirmpräsentation (4:3)</PresentationFormat>
  <Paragraphs>375</Paragraphs>
  <Slides>35</Slides>
  <Notes>29</Notes>
  <HiddenSlides>0</HiddenSlides>
  <MMClips>0</MMClips>
  <ScaleCrop>false</ScaleCrop>
  <HeadingPairs>
    <vt:vector size="6" baseType="variant">
      <vt:variant>
        <vt:lpstr>Verwendete Schriftarten</vt:lpstr>
      </vt:variant>
      <vt:variant>
        <vt:i4>11</vt:i4>
      </vt:variant>
      <vt:variant>
        <vt:lpstr>Design</vt:lpstr>
      </vt:variant>
      <vt:variant>
        <vt:i4>3</vt:i4>
      </vt:variant>
      <vt:variant>
        <vt:lpstr>Folientitel</vt:lpstr>
      </vt:variant>
      <vt:variant>
        <vt:i4>35</vt:i4>
      </vt:variant>
    </vt:vector>
  </HeadingPairs>
  <TitlesOfParts>
    <vt:vector size="49" baseType="lpstr">
      <vt:lpstr>ＭＳ Ｐゴシック</vt:lpstr>
      <vt:lpstr>Arial</vt:lpstr>
      <vt:lpstr>Avenir Book</vt:lpstr>
      <vt:lpstr>Berlin Sans FB</vt:lpstr>
      <vt:lpstr>Calibri</vt:lpstr>
      <vt:lpstr>Courier New</vt:lpstr>
      <vt:lpstr>Grundschrift</vt:lpstr>
      <vt:lpstr>Rockwell</vt:lpstr>
      <vt:lpstr>Symbol</vt:lpstr>
      <vt:lpstr>Times New Roman</vt:lpstr>
      <vt:lpstr>Wingdings</vt:lpstr>
      <vt:lpstr>Larissa-Design</vt:lpstr>
      <vt:lpstr>1_Larissa-Design</vt:lpstr>
      <vt:lpstr>3_Larissa-Design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eindeutige Symbole,  konsequente Regeln und tägliche Rituale  </vt:lpstr>
      <vt:lpstr>Klassenregeln- schuleinheitlich</vt:lpstr>
      <vt:lpstr>         Praktische Umsetzung</vt:lpstr>
      <vt:lpstr>Lernen in der Jahrgangsmischung gemeinschaftlich und individuell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IOGS Kretzerstraße</dc:title>
  <dc:creator>Schulverwaltung</dc:creator>
  <cp:lastModifiedBy>Anke Betz</cp:lastModifiedBy>
  <cp:revision>239</cp:revision>
  <cp:lastPrinted>2020-09-22T17:43:39Z</cp:lastPrinted>
  <dcterms:created xsi:type="dcterms:W3CDTF">2015-09-28T18:05:31Z</dcterms:created>
  <dcterms:modified xsi:type="dcterms:W3CDTF">2024-09-30T15:54:07Z</dcterms:modified>
</cp:coreProperties>
</file>